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52"/>
  </p:notesMasterIdLst>
  <p:handoutMasterIdLst>
    <p:handoutMasterId r:id="rId53"/>
  </p:handoutMasterIdLst>
  <p:sldIdLst>
    <p:sldId id="259" r:id="rId2"/>
    <p:sldId id="325" r:id="rId3"/>
    <p:sldId id="257" r:id="rId4"/>
    <p:sldId id="258" r:id="rId5"/>
    <p:sldId id="288" r:id="rId6"/>
    <p:sldId id="299" r:id="rId7"/>
    <p:sldId id="300" r:id="rId8"/>
    <p:sldId id="301" r:id="rId9"/>
    <p:sldId id="303" r:id="rId10"/>
    <p:sldId id="304" r:id="rId11"/>
    <p:sldId id="305" r:id="rId12"/>
    <p:sldId id="307" r:id="rId13"/>
    <p:sldId id="308" r:id="rId14"/>
    <p:sldId id="309" r:id="rId15"/>
    <p:sldId id="311" r:id="rId16"/>
    <p:sldId id="318" r:id="rId17"/>
    <p:sldId id="312" r:id="rId18"/>
    <p:sldId id="313" r:id="rId19"/>
    <p:sldId id="261" r:id="rId20"/>
    <p:sldId id="320" r:id="rId21"/>
    <p:sldId id="262" r:id="rId22"/>
    <p:sldId id="287" r:id="rId23"/>
    <p:sldId id="268" r:id="rId24"/>
    <p:sldId id="317" r:id="rId25"/>
    <p:sldId id="269" r:id="rId26"/>
    <p:sldId id="290" r:id="rId27"/>
    <p:sldId id="326" r:id="rId28"/>
    <p:sldId id="328" r:id="rId29"/>
    <p:sldId id="329" r:id="rId30"/>
    <p:sldId id="330" r:id="rId31"/>
    <p:sldId id="331" r:id="rId32"/>
    <p:sldId id="332" r:id="rId33"/>
    <p:sldId id="333" r:id="rId34"/>
    <p:sldId id="334" r:id="rId35"/>
    <p:sldId id="335" r:id="rId36"/>
    <p:sldId id="336" r:id="rId37"/>
    <p:sldId id="337" r:id="rId38"/>
    <p:sldId id="338" r:id="rId39"/>
    <p:sldId id="339" r:id="rId40"/>
    <p:sldId id="340" r:id="rId41"/>
    <p:sldId id="341" r:id="rId42"/>
    <p:sldId id="342" r:id="rId43"/>
    <p:sldId id="282" r:id="rId44"/>
    <p:sldId id="319" r:id="rId45"/>
    <p:sldId id="283" r:id="rId46"/>
    <p:sldId id="295" r:id="rId47"/>
    <p:sldId id="321" r:id="rId48"/>
    <p:sldId id="322" r:id="rId49"/>
    <p:sldId id="323" r:id="rId50"/>
    <p:sldId id="327" r:id="rId5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1426" y="53"/>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0723"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0724"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0725"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16976551-D8E9-4FEE-A0C3-C6200396F180}" type="slidenum">
              <a:rPr lang="en-US"/>
              <a:pPr/>
              <a:t>‹#›</a:t>
            </a:fld>
            <a:endParaRPr lang="en-US"/>
          </a:p>
        </p:txBody>
      </p:sp>
    </p:spTree>
    <p:extLst>
      <p:ext uri="{BB962C8B-B14F-4D97-AF65-F5344CB8AC3E}">
        <p14:creationId xmlns:p14="http://schemas.microsoft.com/office/powerpoint/2010/main" val="943048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969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97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970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970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970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ECD0EBB3-0121-4A6D-9913-1D071D88FC5F}" type="slidenum">
              <a:rPr lang="en-US"/>
              <a:pPr/>
              <a:t>‹#›</a:t>
            </a:fld>
            <a:endParaRPr lang="en-US"/>
          </a:p>
        </p:txBody>
      </p:sp>
    </p:spTree>
    <p:extLst>
      <p:ext uri="{BB962C8B-B14F-4D97-AF65-F5344CB8AC3E}">
        <p14:creationId xmlns:p14="http://schemas.microsoft.com/office/powerpoint/2010/main" val="381140211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64FE9E-1D4D-4FBD-B903-F4AF81256AA0}" type="slidenum">
              <a:rPr lang="en-US"/>
              <a:pPr/>
              <a:t>1</a:t>
            </a:fld>
            <a:endParaRPr 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US" smtClean="0"/>
              <a:t>0</a:t>
            </a:r>
            <a:endParaRPr lang="en-US"/>
          </a:p>
        </p:txBody>
      </p:sp>
    </p:spTree>
    <p:extLst>
      <p:ext uri="{BB962C8B-B14F-4D97-AF65-F5344CB8AC3E}">
        <p14:creationId xmlns:p14="http://schemas.microsoft.com/office/powerpoint/2010/main" val="3994248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D8CB72-029D-4E7C-8876-EB699F70FF7C}" type="slidenum">
              <a:rPr lang="en-US"/>
              <a:pPr/>
              <a:t>11</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36740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A8522F-311E-4368-85DC-522BA49A7A2E}" type="slidenum">
              <a:rPr lang="en-US"/>
              <a:pPr/>
              <a:t>12</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95363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6BF42C-44F1-4AC0-B3B4-B3D685B73E07}" type="slidenum">
              <a:rPr lang="en-US"/>
              <a:pPr/>
              <a:t>13</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41755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6E56C6-1427-4272-9FC4-0545AC00234B}" type="slidenum">
              <a:rPr lang="en-US"/>
              <a:pPr/>
              <a:t>14</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77456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8202FC-6D1A-4BAE-B17F-607F52AC828C}" type="slidenum">
              <a:rPr lang="en-US"/>
              <a:pPr/>
              <a:t>15</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83690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8202FC-6D1A-4BAE-B17F-607F52AC828C}" type="slidenum">
              <a:rPr lang="en-US"/>
              <a:pPr/>
              <a:t>16</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05423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9AAA37-96FA-462B-82C8-ED47B07934EE}" type="slidenum">
              <a:rPr lang="en-US"/>
              <a:pPr/>
              <a:t>17</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00372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6F65B5-8B70-43D3-B7A7-5D3D6280CFFF}" type="slidenum">
              <a:rPr lang="en-US"/>
              <a:pPr/>
              <a:t>18</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68159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46481F-4C52-4DD0-8603-3501D55AB33E}" type="slidenum">
              <a:rPr lang="en-US"/>
              <a:pPr/>
              <a:t>19</a:t>
            </a:fld>
            <a:endParaRPr 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36817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46481F-4C52-4DD0-8603-3501D55AB33E}" type="slidenum">
              <a:rPr lang="en-US"/>
              <a:pPr/>
              <a:t>20</a:t>
            </a:fld>
            <a:endParaRPr 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84763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F277E7-7E1F-4DAE-A3D4-808A51DB9D14}" type="slidenum">
              <a:rPr lang="en-US"/>
              <a:pPr/>
              <a:t>3</a:t>
            </a:fld>
            <a:endParaRPr lang="en-US"/>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48472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311D50-014E-43B3-A8B9-D4109E43C968}" type="slidenum">
              <a:rPr lang="en-US"/>
              <a:pPr/>
              <a:t>21</a:t>
            </a:fld>
            <a:endParaRPr lang="en-US"/>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38023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DD53BF-9665-4DE7-B84D-73CE72CE8AAE}" type="slidenum">
              <a:rPr lang="en-US"/>
              <a:pPr/>
              <a:t>22</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19444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0B52AF-C63F-422B-AD20-3F006DFE4BDF}" type="slidenum">
              <a:rPr lang="en-US"/>
              <a:pPr/>
              <a:t>23</a:t>
            </a:fld>
            <a:endParaRPr lang="en-US"/>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6107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0B52AF-C63F-422B-AD20-3F006DFE4BDF}" type="slidenum">
              <a:rPr lang="en-US"/>
              <a:pPr/>
              <a:t>24</a:t>
            </a:fld>
            <a:endParaRPr lang="en-US"/>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42331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1866A6-6A22-45D4-8E4D-E90C827C6307}" type="slidenum">
              <a:rPr lang="en-US"/>
              <a:pPr/>
              <a:t>25</a:t>
            </a:fld>
            <a:endParaRPr lang="en-US"/>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10279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C23735-2146-4FAD-9B68-4FB08AAF5B11}" type="slidenum">
              <a:rPr lang="en-US"/>
              <a:pPr/>
              <a:t>26</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599403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C05120-0E54-485E-8181-F8D5A7C8D2ED}" type="slidenum">
              <a:rPr lang="en-US"/>
              <a:pPr/>
              <a:t>43</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4937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C05120-0E54-485E-8181-F8D5A7C8D2ED}" type="slidenum">
              <a:rPr lang="en-US"/>
              <a:pPr/>
              <a:t>44</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890857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66954B-79A7-4AD8-857F-9E57B7128630}" type="slidenum">
              <a:rPr lang="en-US"/>
              <a:pPr/>
              <a:t>45</a:t>
            </a:fld>
            <a:endParaRPr lang="en-US"/>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747005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B58FE-70C4-4722-9078-EEB7088C7E55}" type="slidenum">
              <a:rPr lang="en-US"/>
              <a:pPr/>
              <a:t>46</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46726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C65D2F-84F8-4E05-AD5A-A83B0015D03C}" type="slidenum">
              <a:rPr lang="en-US"/>
              <a:pPr/>
              <a:t>4</a:t>
            </a:fld>
            <a:endParaRPr lang="en-US"/>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23248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9A6C8B-60B7-467F-B95A-D1D5E40684A6}" type="slidenum">
              <a:rPr lang="en-US"/>
              <a:pPr/>
              <a:t>5</a:t>
            </a:fld>
            <a:endParaRPr 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73531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74274D-36C5-4F7D-A3E7-1447AAEBFB11}" type="slidenum">
              <a:rPr lang="en-US"/>
              <a:pPr/>
              <a:t>6</a:t>
            </a:fld>
            <a:endParaRPr 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40862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A98F1A-5956-4F9A-91D1-B7398E73964D}" type="slidenum">
              <a:rPr lang="en-US"/>
              <a:pPr/>
              <a:t>7</a:t>
            </a:fld>
            <a:endParaRPr lang="en-US"/>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00457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D705B8-9C42-4A49-A77B-07185705844B}" type="slidenum">
              <a:rPr lang="en-US"/>
              <a:pPr/>
              <a:t>8</a:t>
            </a:fld>
            <a:endParaRPr lang="en-US"/>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68580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B6C859-EBC5-43F6-B504-6053A615EFFE}" type="slidenum">
              <a:rPr lang="en-US"/>
              <a:pPr/>
              <a:t>9</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88785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23EB95-BC94-40F2-A154-95B7FC51E37F}" type="slidenum">
              <a:rPr lang="en-US"/>
              <a:pPr/>
              <a:t>10</a:t>
            </a:fld>
            <a:endParaRPr lang="en-US"/>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30323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362" name="Line 2"/>
          <p:cNvSpPr>
            <a:spLocks noChangeShapeType="1"/>
          </p:cNvSpPr>
          <p:nvPr/>
        </p:nvSpPr>
        <p:spPr bwMode="auto">
          <a:xfrm>
            <a:off x="7315200" y="1066800"/>
            <a:ext cx="0" cy="449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63" name="Rectangle 3"/>
          <p:cNvSpPr>
            <a:spLocks noGrp="1" noChangeArrowheads="1"/>
          </p:cNvSpPr>
          <p:nvPr>
            <p:ph type="ctrTitle"/>
          </p:nvPr>
        </p:nvSpPr>
        <p:spPr>
          <a:xfrm>
            <a:off x="315913" y="466725"/>
            <a:ext cx="6781800" cy="2133600"/>
          </a:xfrm>
        </p:spPr>
        <p:txBody>
          <a:bodyPr/>
          <a:lstStyle>
            <a:lvl1pPr algn="r">
              <a:defRPr sz="4800"/>
            </a:lvl1pPr>
          </a:lstStyle>
          <a:p>
            <a:pPr lvl="0"/>
            <a:r>
              <a:rPr lang="en-US" altLang="en-US" noProof="0" smtClean="0"/>
              <a:t>Click to edit Master title style</a:t>
            </a:r>
          </a:p>
        </p:txBody>
      </p:sp>
      <p:sp>
        <p:nvSpPr>
          <p:cNvPr id="15364" name="Rectangle 4"/>
          <p:cNvSpPr>
            <a:spLocks noGrp="1" noChangeArrowheads="1"/>
          </p:cNvSpPr>
          <p:nvPr>
            <p:ph type="subTitle" idx="1"/>
          </p:nvPr>
        </p:nvSpPr>
        <p:spPr>
          <a:xfrm>
            <a:off x="849313" y="3049588"/>
            <a:ext cx="6248400" cy="2362200"/>
          </a:xfrm>
        </p:spPr>
        <p:txBody>
          <a:bodyPr/>
          <a:lstStyle>
            <a:lvl1pPr marL="0" indent="0" algn="r">
              <a:buFont typeface="Wingdings" panose="05000000000000000000" pitchFamily="2" charset="2"/>
              <a:buNone/>
              <a:defRPr sz="3200"/>
            </a:lvl1pPr>
          </a:lstStyle>
          <a:p>
            <a:pPr lvl="0"/>
            <a:r>
              <a:rPr lang="en-US" altLang="en-US" noProof="0" smtClean="0"/>
              <a:t>Click to edit Master subtitle style</a:t>
            </a:r>
          </a:p>
        </p:txBody>
      </p:sp>
      <p:sp>
        <p:nvSpPr>
          <p:cNvPr id="15365" name="Rectangle 5"/>
          <p:cNvSpPr>
            <a:spLocks noGrp="1" noChangeArrowheads="1"/>
          </p:cNvSpPr>
          <p:nvPr>
            <p:ph type="dt" sz="half" idx="2"/>
          </p:nvPr>
        </p:nvSpPr>
        <p:spPr/>
        <p:txBody>
          <a:bodyPr/>
          <a:lstStyle>
            <a:lvl1pPr>
              <a:defRPr/>
            </a:lvl1pPr>
          </a:lstStyle>
          <a:p>
            <a:endParaRPr lang="en-US" altLang="en-US"/>
          </a:p>
        </p:txBody>
      </p:sp>
      <p:sp>
        <p:nvSpPr>
          <p:cNvPr id="15366" name="Rectangle 6"/>
          <p:cNvSpPr>
            <a:spLocks noGrp="1" noChangeArrowheads="1"/>
          </p:cNvSpPr>
          <p:nvPr>
            <p:ph type="ftr" sz="quarter" idx="3"/>
          </p:nvPr>
        </p:nvSpPr>
        <p:spPr/>
        <p:txBody>
          <a:bodyPr/>
          <a:lstStyle>
            <a:lvl1pPr>
              <a:defRPr/>
            </a:lvl1pPr>
          </a:lstStyle>
          <a:p>
            <a:endParaRPr lang="en-US" altLang="en-US"/>
          </a:p>
        </p:txBody>
      </p:sp>
      <p:sp>
        <p:nvSpPr>
          <p:cNvPr id="15367" name="Rectangle 7"/>
          <p:cNvSpPr>
            <a:spLocks noGrp="1" noChangeArrowheads="1"/>
          </p:cNvSpPr>
          <p:nvPr>
            <p:ph type="sldNum" sz="quarter" idx="4"/>
          </p:nvPr>
        </p:nvSpPr>
        <p:spPr/>
        <p:txBody>
          <a:bodyPr/>
          <a:lstStyle>
            <a:lvl1pPr>
              <a:defRPr/>
            </a:lvl1pPr>
          </a:lstStyle>
          <a:p>
            <a:fld id="{1DE67A4C-806C-48E2-A873-7EEAA0ED94BA}" type="slidenum">
              <a:rPr lang="en-US" altLang="en-US"/>
              <a:pPr/>
              <a:t>‹#›</a:t>
            </a:fld>
            <a:endParaRPr lang="en-US" altLang="en-US"/>
          </a:p>
        </p:txBody>
      </p:sp>
      <p:grpSp>
        <p:nvGrpSpPr>
          <p:cNvPr id="15368" name="Group 8"/>
          <p:cNvGrpSpPr>
            <a:grpSpLocks/>
          </p:cNvGrpSpPr>
          <p:nvPr/>
        </p:nvGrpSpPr>
        <p:grpSpPr bwMode="auto">
          <a:xfrm>
            <a:off x="7493000" y="2992438"/>
            <a:ext cx="1338263" cy="2189162"/>
            <a:chOff x="4704" y="1885"/>
            <a:chExt cx="843" cy="1379"/>
          </a:xfrm>
        </p:grpSpPr>
        <p:sp>
          <p:nvSpPr>
            <p:cNvPr id="15369" name="Oval 9"/>
            <p:cNvSpPr>
              <a:spLocks noChangeArrowheads="1"/>
            </p:cNvSpPr>
            <p:nvPr/>
          </p:nvSpPr>
          <p:spPr bwMode="auto">
            <a:xfrm>
              <a:off x="4704"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0" name="Oval 10"/>
            <p:cNvSpPr>
              <a:spLocks noChangeArrowheads="1"/>
            </p:cNvSpPr>
            <p:nvPr/>
          </p:nvSpPr>
          <p:spPr bwMode="auto">
            <a:xfrm>
              <a:off x="4883"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1" name="Oval 11"/>
            <p:cNvSpPr>
              <a:spLocks noChangeArrowheads="1"/>
            </p:cNvSpPr>
            <p:nvPr/>
          </p:nvSpPr>
          <p:spPr bwMode="auto">
            <a:xfrm>
              <a:off x="5062"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2" name="Oval 12"/>
            <p:cNvSpPr>
              <a:spLocks noChangeArrowheads="1"/>
            </p:cNvSpPr>
            <p:nvPr/>
          </p:nvSpPr>
          <p:spPr bwMode="auto">
            <a:xfrm>
              <a:off x="4704"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3" name="Oval 13"/>
            <p:cNvSpPr>
              <a:spLocks noChangeArrowheads="1"/>
            </p:cNvSpPr>
            <p:nvPr/>
          </p:nvSpPr>
          <p:spPr bwMode="auto">
            <a:xfrm>
              <a:off x="4883"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4" name="Oval 14"/>
            <p:cNvSpPr>
              <a:spLocks noChangeArrowheads="1"/>
            </p:cNvSpPr>
            <p:nvPr/>
          </p:nvSpPr>
          <p:spPr bwMode="auto">
            <a:xfrm>
              <a:off x="5062"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5" name="Oval 15"/>
            <p:cNvSpPr>
              <a:spLocks noChangeArrowheads="1"/>
            </p:cNvSpPr>
            <p:nvPr/>
          </p:nvSpPr>
          <p:spPr bwMode="auto">
            <a:xfrm>
              <a:off x="5241" y="2064"/>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6" name="Oval 16"/>
            <p:cNvSpPr>
              <a:spLocks noChangeArrowheads="1"/>
            </p:cNvSpPr>
            <p:nvPr/>
          </p:nvSpPr>
          <p:spPr bwMode="auto">
            <a:xfrm>
              <a:off x="4704" y="2243"/>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7" name="Oval 17"/>
            <p:cNvSpPr>
              <a:spLocks noChangeArrowheads="1"/>
            </p:cNvSpPr>
            <p:nvPr/>
          </p:nvSpPr>
          <p:spPr bwMode="auto">
            <a:xfrm>
              <a:off x="4883" y="2243"/>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8" name="Oval 18"/>
            <p:cNvSpPr>
              <a:spLocks noChangeArrowheads="1"/>
            </p:cNvSpPr>
            <p:nvPr/>
          </p:nvSpPr>
          <p:spPr bwMode="auto">
            <a:xfrm>
              <a:off x="5062" y="2243"/>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9" name="Oval 19"/>
            <p:cNvSpPr>
              <a:spLocks noChangeArrowheads="1"/>
            </p:cNvSpPr>
            <p:nvPr/>
          </p:nvSpPr>
          <p:spPr bwMode="auto">
            <a:xfrm>
              <a:off x="5241" y="2243"/>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0" name="Oval 20"/>
            <p:cNvSpPr>
              <a:spLocks noChangeArrowheads="1"/>
            </p:cNvSpPr>
            <p:nvPr/>
          </p:nvSpPr>
          <p:spPr bwMode="auto">
            <a:xfrm>
              <a:off x="5420" y="2243"/>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1" name="Oval 21"/>
            <p:cNvSpPr>
              <a:spLocks noChangeArrowheads="1"/>
            </p:cNvSpPr>
            <p:nvPr/>
          </p:nvSpPr>
          <p:spPr bwMode="auto">
            <a:xfrm>
              <a:off x="4704" y="2421"/>
              <a:ext cx="127" cy="128"/>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2" name="Oval 22"/>
            <p:cNvSpPr>
              <a:spLocks noChangeArrowheads="1"/>
            </p:cNvSpPr>
            <p:nvPr/>
          </p:nvSpPr>
          <p:spPr bwMode="auto">
            <a:xfrm>
              <a:off x="4883" y="2421"/>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3" name="Oval 23"/>
            <p:cNvSpPr>
              <a:spLocks noChangeArrowheads="1"/>
            </p:cNvSpPr>
            <p:nvPr/>
          </p:nvSpPr>
          <p:spPr bwMode="auto">
            <a:xfrm>
              <a:off x="5062" y="2421"/>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4" name="Oval 24"/>
            <p:cNvSpPr>
              <a:spLocks noChangeArrowheads="1"/>
            </p:cNvSpPr>
            <p:nvPr/>
          </p:nvSpPr>
          <p:spPr bwMode="auto">
            <a:xfrm>
              <a:off x="5241" y="2421"/>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5" name="Oval 25"/>
            <p:cNvSpPr>
              <a:spLocks noChangeArrowheads="1"/>
            </p:cNvSpPr>
            <p:nvPr/>
          </p:nvSpPr>
          <p:spPr bwMode="auto">
            <a:xfrm>
              <a:off x="4704" y="2600"/>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6" name="Oval 26"/>
            <p:cNvSpPr>
              <a:spLocks noChangeArrowheads="1"/>
            </p:cNvSpPr>
            <p:nvPr/>
          </p:nvSpPr>
          <p:spPr bwMode="auto">
            <a:xfrm>
              <a:off x="4883" y="2600"/>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7" name="Oval 27"/>
            <p:cNvSpPr>
              <a:spLocks noChangeArrowheads="1"/>
            </p:cNvSpPr>
            <p:nvPr/>
          </p:nvSpPr>
          <p:spPr bwMode="auto">
            <a:xfrm>
              <a:off x="5062" y="2600"/>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8" name="Oval 28"/>
            <p:cNvSpPr>
              <a:spLocks noChangeArrowheads="1"/>
            </p:cNvSpPr>
            <p:nvPr/>
          </p:nvSpPr>
          <p:spPr bwMode="auto">
            <a:xfrm>
              <a:off x="5241" y="2600"/>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9" name="Oval 29"/>
            <p:cNvSpPr>
              <a:spLocks noChangeArrowheads="1"/>
            </p:cNvSpPr>
            <p:nvPr/>
          </p:nvSpPr>
          <p:spPr bwMode="auto">
            <a:xfrm>
              <a:off x="5420" y="2600"/>
              <a:ext cx="127" cy="128"/>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90" name="Oval 30"/>
            <p:cNvSpPr>
              <a:spLocks noChangeArrowheads="1"/>
            </p:cNvSpPr>
            <p:nvPr/>
          </p:nvSpPr>
          <p:spPr bwMode="auto">
            <a:xfrm>
              <a:off x="4704" y="2779"/>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91" name="Oval 31"/>
            <p:cNvSpPr>
              <a:spLocks noChangeArrowheads="1"/>
            </p:cNvSpPr>
            <p:nvPr/>
          </p:nvSpPr>
          <p:spPr bwMode="auto">
            <a:xfrm>
              <a:off x="4883" y="2779"/>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92" name="Oval 32"/>
            <p:cNvSpPr>
              <a:spLocks noChangeArrowheads="1"/>
            </p:cNvSpPr>
            <p:nvPr/>
          </p:nvSpPr>
          <p:spPr bwMode="auto">
            <a:xfrm>
              <a:off x="5062" y="2779"/>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93" name="Oval 33"/>
            <p:cNvSpPr>
              <a:spLocks noChangeArrowheads="1"/>
            </p:cNvSpPr>
            <p:nvPr/>
          </p:nvSpPr>
          <p:spPr bwMode="auto">
            <a:xfrm>
              <a:off x="5241" y="2779"/>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94" name="Oval 34"/>
            <p:cNvSpPr>
              <a:spLocks noChangeArrowheads="1"/>
            </p:cNvSpPr>
            <p:nvPr/>
          </p:nvSpPr>
          <p:spPr bwMode="auto">
            <a:xfrm>
              <a:off x="4704" y="2958"/>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95" name="Oval 35"/>
            <p:cNvSpPr>
              <a:spLocks noChangeArrowheads="1"/>
            </p:cNvSpPr>
            <p:nvPr/>
          </p:nvSpPr>
          <p:spPr bwMode="auto">
            <a:xfrm>
              <a:off x="4883" y="2958"/>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96" name="Oval 36"/>
            <p:cNvSpPr>
              <a:spLocks noChangeArrowheads="1"/>
            </p:cNvSpPr>
            <p:nvPr/>
          </p:nvSpPr>
          <p:spPr bwMode="auto">
            <a:xfrm>
              <a:off x="5062" y="2958"/>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97" name="Oval 37"/>
            <p:cNvSpPr>
              <a:spLocks noChangeArrowheads="1"/>
            </p:cNvSpPr>
            <p:nvPr/>
          </p:nvSpPr>
          <p:spPr bwMode="auto">
            <a:xfrm>
              <a:off x="5241" y="2958"/>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98" name="Oval 38"/>
            <p:cNvSpPr>
              <a:spLocks noChangeArrowheads="1"/>
            </p:cNvSpPr>
            <p:nvPr/>
          </p:nvSpPr>
          <p:spPr bwMode="auto">
            <a:xfrm>
              <a:off x="4883" y="3137"/>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99" name="Oval 39"/>
            <p:cNvSpPr>
              <a:spLocks noChangeArrowheads="1"/>
            </p:cNvSpPr>
            <p:nvPr/>
          </p:nvSpPr>
          <p:spPr bwMode="auto">
            <a:xfrm>
              <a:off x="5241" y="3137"/>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5400" name="Line 40"/>
          <p:cNvSpPr>
            <a:spLocks noChangeShapeType="1"/>
          </p:cNvSpPr>
          <p:nvPr/>
        </p:nvSpPr>
        <p:spPr bwMode="auto">
          <a:xfrm>
            <a:off x="304800" y="2819400"/>
            <a:ext cx="822960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40F6E689-E5F7-4357-94AA-E8E012764290}" type="slidenum">
              <a:rPr lang="en-US" altLang="en-US"/>
              <a:pPr/>
              <a:t>‹#›</a:t>
            </a:fld>
            <a:endParaRPr lang="en-US" altLang="en-US"/>
          </a:p>
        </p:txBody>
      </p:sp>
    </p:spTree>
    <p:extLst>
      <p:ext uri="{BB962C8B-B14F-4D97-AF65-F5344CB8AC3E}">
        <p14:creationId xmlns:p14="http://schemas.microsoft.com/office/powerpoint/2010/main" val="211336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6008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2238"/>
            <a:ext cx="6019800" cy="6008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7E3DF68D-ABF5-4466-AF78-F5491DB9B56B}" type="slidenum">
              <a:rPr lang="en-US" altLang="en-US"/>
              <a:pPr/>
              <a:t>‹#›</a:t>
            </a:fld>
            <a:endParaRPr lang="en-US" altLang="en-US"/>
          </a:p>
        </p:txBody>
      </p:sp>
    </p:spTree>
    <p:extLst>
      <p:ext uri="{BB962C8B-B14F-4D97-AF65-F5344CB8AC3E}">
        <p14:creationId xmlns:p14="http://schemas.microsoft.com/office/powerpoint/2010/main" val="4245310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69C7C1DA-15D1-42B1-BD8E-EE304D9DB5E7}" type="slidenum">
              <a:rPr lang="en-US" altLang="en-US"/>
              <a:pPr/>
              <a:t>‹#›</a:t>
            </a:fld>
            <a:endParaRPr lang="en-US" altLang="en-US"/>
          </a:p>
        </p:txBody>
      </p:sp>
    </p:spTree>
    <p:extLst>
      <p:ext uri="{BB962C8B-B14F-4D97-AF65-F5344CB8AC3E}">
        <p14:creationId xmlns:p14="http://schemas.microsoft.com/office/powerpoint/2010/main" val="3551239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D73901AB-40BC-4145-AB1C-BBC78A1D60F7}" type="slidenum">
              <a:rPr lang="en-US" altLang="en-US"/>
              <a:pPr/>
              <a:t>‹#›</a:t>
            </a:fld>
            <a:endParaRPr lang="en-US" altLang="en-US"/>
          </a:p>
        </p:txBody>
      </p:sp>
    </p:spTree>
    <p:extLst>
      <p:ext uri="{BB962C8B-B14F-4D97-AF65-F5344CB8AC3E}">
        <p14:creationId xmlns:p14="http://schemas.microsoft.com/office/powerpoint/2010/main" val="1316151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427F7D89-E864-4E90-8580-8CF65E3D2225}" type="slidenum">
              <a:rPr lang="en-US" altLang="en-US"/>
              <a:pPr/>
              <a:t>‹#›</a:t>
            </a:fld>
            <a:endParaRPr lang="en-US" altLang="en-US"/>
          </a:p>
        </p:txBody>
      </p:sp>
    </p:spTree>
    <p:extLst>
      <p:ext uri="{BB962C8B-B14F-4D97-AF65-F5344CB8AC3E}">
        <p14:creationId xmlns:p14="http://schemas.microsoft.com/office/powerpoint/2010/main" val="138987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1F7BB168-8646-490B-830A-C414E6147D42}" type="slidenum">
              <a:rPr lang="en-US" altLang="en-US"/>
              <a:pPr/>
              <a:t>‹#›</a:t>
            </a:fld>
            <a:endParaRPr lang="en-US" altLang="en-US"/>
          </a:p>
        </p:txBody>
      </p:sp>
    </p:spTree>
    <p:extLst>
      <p:ext uri="{BB962C8B-B14F-4D97-AF65-F5344CB8AC3E}">
        <p14:creationId xmlns:p14="http://schemas.microsoft.com/office/powerpoint/2010/main" val="3734391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5543C666-D6AA-4D26-874E-3353559407C5}" type="slidenum">
              <a:rPr lang="en-US" altLang="en-US"/>
              <a:pPr/>
              <a:t>‹#›</a:t>
            </a:fld>
            <a:endParaRPr lang="en-US" altLang="en-US"/>
          </a:p>
        </p:txBody>
      </p:sp>
    </p:spTree>
    <p:extLst>
      <p:ext uri="{BB962C8B-B14F-4D97-AF65-F5344CB8AC3E}">
        <p14:creationId xmlns:p14="http://schemas.microsoft.com/office/powerpoint/2010/main" val="627558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D95744BE-A1A2-41EB-BE3A-0E1807E534FC}" type="slidenum">
              <a:rPr lang="en-US" altLang="en-US"/>
              <a:pPr/>
              <a:t>‹#›</a:t>
            </a:fld>
            <a:endParaRPr lang="en-US" altLang="en-US"/>
          </a:p>
        </p:txBody>
      </p:sp>
    </p:spTree>
    <p:extLst>
      <p:ext uri="{BB962C8B-B14F-4D97-AF65-F5344CB8AC3E}">
        <p14:creationId xmlns:p14="http://schemas.microsoft.com/office/powerpoint/2010/main" val="1034312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E32DD5D2-5E2E-4E65-AE72-F01E5AAB67E9}" type="slidenum">
              <a:rPr lang="en-US" altLang="en-US"/>
              <a:pPr/>
              <a:t>‹#›</a:t>
            </a:fld>
            <a:endParaRPr lang="en-US" altLang="en-US"/>
          </a:p>
        </p:txBody>
      </p:sp>
    </p:spTree>
    <p:extLst>
      <p:ext uri="{BB962C8B-B14F-4D97-AF65-F5344CB8AC3E}">
        <p14:creationId xmlns:p14="http://schemas.microsoft.com/office/powerpoint/2010/main" val="3751951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E6CCE6C1-B32B-4B3E-B3C3-AF3A7AC721BE}" type="slidenum">
              <a:rPr lang="en-US" altLang="en-US"/>
              <a:pPr/>
              <a:t>‹#›</a:t>
            </a:fld>
            <a:endParaRPr lang="en-US" altLang="en-US"/>
          </a:p>
        </p:txBody>
      </p:sp>
    </p:spTree>
    <p:extLst>
      <p:ext uri="{BB962C8B-B14F-4D97-AF65-F5344CB8AC3E}">
        <p14:creationId xmlns:p14="http://schemas.microsoft.com/office/powerpoint/2010/main" val="1140140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Line 2"/>
          <p:cNvSpPr>
            <a:spLocks noChangeShapeType="1"/>
          </p:cNvSpPr>
          <p:nvPr/>
        </p:nvSpPr>
        <p:spPr bwMode="auto">
          <a:xfrm>
            <a:off x="7962900" y="152400"/>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39" name="Rectangle 3"/>
          <p:cNvSpPr>
            <a:spLocks noGrp="1" noChangeArrowheads="1"/>
          </p:cNvSpPr>
          <p:nvPr>
            <p:ph type="title"/>
          </p:nvPr>
        </p:nvSpPr>
        <p:spPr bwMode="auto">
          <a:xfrm>
            <a:off x="457200" y="122238"/>
            <a:ext cx="7543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14340" name="Rectangle 4"/>
          <p:cNvSpPr>
            <a:spLocks noGrp="1" noChangeArrowheads="1"/>
          </p:cNvSpPr>
          <p:nvPr>
            <p:ph type="body" idx="1"/>
          </p:nvPr>
        </p:nvSpPr>
        <p:spPr bwMode="auto">
          <a:xfrm>
            <a:off x="457200" y="1719263"/>
            <a:ext cx="8229600" cy="441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4341" name="Rectangle 5"/>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lvl1pPr>
          </a:lstStyle>
          <a:p>
            <a:endParaRPr lang="en-US" altLang="en-US"/>
          </a:p>
        </p:txBody>
      </p:sp>
      <p:sp>
        <p:nvSpPr>
          <p:cNvPr id="14342" name="Rectangle 6"/>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lvl1pPr>
          </a:lstStyle>
          <a:p>
            <a:endParaRPr lang="en-US" altLang="en-US"/>
          </a:p>
        </p:txBody>
      </p:sp>
      <p:sp>
        <p:nvSpPr>
          <p:cNvPr id="14343" name="Rectangle 7"/>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lvl1pPr>
          </a:lstStyle>
          <a:p>
            <a:fld id="{CF2AEBA7-BA4A-46C0-857B-F22709B5B0B1}" type="slidenum">
              <a:rPr lang="en-US" altLang="en-US"/>
              <a:pPr/>
              <a:t>‹#›</a:t>
            </a:fld>
            <a:endParaRPr lang="en-US" altLang="en-US"/>
          </a:p>
        </p:txBody>
      </p:sp>
      <p:grpSp>
        <p:nvGrpSpPr>
          <p:cNvPr id="14344" name="Group 8"/>
          <p:cNvGrpSpPr>
            <a:grpSpLocks/>
          </p:cNvGrpSpPr>
          <p:nvPr/>
        </p:nvGrpSpPr>
        <p:grpSpPr bwMode="auto">
          <a:xfrm>
            <a:off x="8153400" y="152400"/>
            <a:ext cx="792163" cy="1295400"/>
            <a:chOff x="5136" y="960"/>
            <a:chExt cx="528" cy="864"/>
          </a:xfrm>
        </p:grpSpPr>
        <p:sp>
          <p:nvSpPr>
            <p:cNvPr id="14345" name="Oval 9"/>
            <p:cNvSpPr>
              <a:spLocks noChangeArrowheads="1"/>
            </p:cNvSpPr>
            <p:nvPr/>
          </p:nvSpPr>
          <p:spPr bwMode="auto">
            <a:xfrm>
              <a:off x="5136"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6" name="Oval 10"/>
            <p:cNvSpPr>
              <a:spLocks noChangeArrowheads="1"/>
            </p:cNvSpPr>
            <p:nvPr/>
          </p:nvSpPr>
          <p:spPr bwMode="auto">
            <a:xfrm>
              <a:off x="5248"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7" name="Oval 11"/>
            <p:cNvSpPr>
              <a:spLocks noChangeArrowheads="1"/>
            </p:cNvSpPr>
            <p:nvPr/>
          </p:nvSpPr>
          <p:spPr bwMode="auto">
            <a:xfrm>
              <a:off x="5360"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8" name="Oval 12"/>
            <p:cNvSpPr>
              <a:spLocks noChangeArrowheads="1"/>
            </p:cNvSpPr>
            <p:nvPr/>
          </p:nvSpPr>
          <p:spPr bwMode="auto">
            <a:xfrm>
              <a:off x="5136"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9" name="Oval 13"/>
            <p:cNvSpPr>
              <a:spLocks noChangeArrowheads="1"/>
            </p:cNvSpPr>
            <p:nvPr/>
          </p:nvSpPr>
          <p:spPr bwMode="auto">
            <a:xfrm>
              <a:off x="5248"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0" name="Oval 14"/>
            <p:cNvSpPr>
              <a:spLocks noChangeArrowheads="1"/>
            </p:cNvSpPr>
            <p:nvPr/>
          </p:nvSpPr>
          <p:spPr bwMode="auto">
            <a:xfrm>
              <a:off x="5360"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1" name="Oval 15"/>
            <p:cNvSpPr>
              <a:spLocks noChangeArrowheads="1"/>
            </p:cNvSpPr>
            <p:nvPr/>
          </p:nvSpPr>
          <p:spPr bwMode="auto">
            <a:xfrm>
              <a:off x="5472" y="1072"/>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2" name="Oval 16"/>
            <p:cNvSpPr>
              <a:spLocks noChangeArrowheads="1"/>
            </p:cNvSpPr>
            <p:nvPr/>
          </p:nvSpPr>
          <p:spPr bwMode="auto">
            <a:xfrm>
              <a:off x="5136"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3" name="Oval 17"/>
            <p:cNvSpPr>
              <a:spLocks noChangeArrowheads="1"/>
            </p:cNvSpPr>
            <p:nvPr/>
          </p:nvSpPr>
          <p:spPr bwMode="auto">
            <a:xfrm>
              <a:off x="5248"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4" name="Oval 18"/>
            <p:cNvSpPr>
              <a:spLocks noChangeArrowheads="1"/>
            </p:cNvSpPr>
            <p:nvPr/>
          </p:nvSpPr>
          <p:spPr bwMode="auto">
            <a:xfrm>
              <a:off x="5360"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5" name="Oval 19"/>
            <p:cNvSpPr>
              <a:spLocks noChangeArrowheads="1"/>
            </p:cNvSpPr>
            <p:nvPr/>
          </p:nvSpPr>
          <p:spPr bwMode="auto">
            <a:xfrm>
              <a:off x="5472"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6" name="Oval 20"/>
            <p:cNvSpPr>
              <a:spLocks noChangeArrowheads="1"/>
            </p:cNvSpPr>
            <p:nvPr/>
          </p:nvSpPr>
          <p:spPr bwMode="auto">
            <a:xfrm>
              <a:off x="5584" y="1184"/>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7" name="Oval 21"/>
            <p:cNvSpPr>
              <a:spLocks noChangeArrowheads="1"/>
            </p:cNvSpPr>
            <p:nvPr/>
          </p:nvSpPr>
          <p:spPr bwMode="auto">
            <a:xfrm>
              <a:off x="5136" y="1296"/>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8" name="Oval 22"/>
            <p:cNvSpPr>
              <a:spLocks noChangeArrowheads="1"/>
            </p:cNvSpPr>
            <p:nvPr/>
          </p:nvSpPr>
          <p:spPr bwMode="auto">
            <a:xfrm>
              <a:off x="5248"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9" name="Oval 23"/>
            <p:cNvSpPr>
              <a:spLocks noChangeArrowheads="1"/>
            </p:cNvSpPr>
            <p:nvPr/>
          </p:nvSpPr>
          <p:spPr bwMode="auto">
            <a:xfrm>
              <a:off x="5360"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0" name="Oval 24"/>
            <p:cNvSpPr>
              <a:spLocks noChangeArrowheads="1"/>
            </p:cNvSpPr>
            <p:nvPr/>
          </p:nvSpPr>
          <p:spPr bwMode="auto">
            <a:xfrm>
              <a:off x="5472" y="1296"/>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1" name="Oval 25"/>
            <p:cNvSpPr>
              <a:spLocks noChangeArrowheads="1"/>
            </p:cNvSpPr>
            <p:nvPr/>
          </p:nvSpPr>
          <p:spPr bwMode="auto">
            <a:xfrm>
              <a:off x="5136"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2" name="Oval 26"/>
            <p:cNvSpPr>
              <a:spLocks noChangeArrowheads="1"/>
            </p:cNvSpPr>
            <p:nvPr/>
          </p:nvSpPr>
          <p:spPr bwMode="auto">
            <a:xfrm>
              <a:off x="5248"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3" name="Oval 27"/>
            <p:cNvSpPr>
              <a:spLocks noChangeArrowheads="1"/>
            </p:cNvSpPr>
            <p:nvPr/>
          </p:nvSpPr>
          <p:spPr bwMode="auto">
            <a:xfrm>
              <a:off x="5360"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4" name="Oval 28"/>
            <p:cNvSpPr>
              <a:spLocks noChangeArrowheads="1"/>
            </p:cNvSpPr>
            <p:nvPr/>
          </p:nvSpPr>
          <p:spPr bwMode="auto">
            <a:xfrm>
              <a:off x="5472"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5" name="Oval 29"/>
            <p:cNvSpPr>
              <a:spLocks noChangeArrowheads="1"/>
            </p:cNvSpPr>
            <p:nvPr/>
          </p:nvSpPr>
          <p:spPr bwMode="auto">
            <a:xfrm>
              <a:off x="5584" y="1408"/>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6" name="Oval 30"/>
            <p:cNvSpPr>
              <a:spLocks noChangeArrowheads="1"/>
            </p:cNvSpPr>
            <p:nvPr/>
          </p:nvSpPr>
          <p:spPr bwMode="auto">
            <a:xfrm>
              <a:off x="5136" y="1520"/>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7" name="Oval 31"/>
            <p:cNvSpPr>
              <a:spLocks noChangeArrowheads="1"/>
            </p:cNvSpPr>
            <p:nvPr/>
          </p:nvSpPr>
          <p:spPr bwMode="auto">
            <a:xfrm>
              <a:off x="5248"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8" name="Oval 32"/>
            <p:cNvSpPr>
              <a:spLocks noChangeArrowheads="1"/>
            </p:cNvSpPr>
            <p:nvPr/>
          </p:nvSpPr>
          <p:spPr bwMode="auto">
            <a:xfrm>
              <a:off x="5360"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9" name="Oval 33"/>
            <p:cNvSpPr>
              <a:spLocks noChangeArrowheads="1"/>
            </p:cNvSpPr>
            <p:nvPr/>
          </p:nvSpPr>
          <p:spPr bwMode="auto">
            <a:xfrm>
              <a:off x="5472" y="1520"/>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0" name="Oval 34"/>
            <p:cNvSpPr>
              <a:spLocks noChangeArrowheads="1"/>
            </p:cNvSpPr>
            <p:nvPr/>
          </p:nvSpPr>
          <p:spPr bwMode="auto">
            <a:xfrm>
              <a:off x="5136"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1" name="Oval 35"/>
            <p:cNvSpPr>
              <a:spLocks noChangeArrowheads="1"/>
            </p:cNvSpPr>
            <p:nvPr/>
          </p:nvSpPr>
          <p:spPr bwMode="auto">
            <a:xfrm>
              <a:off x="5248"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2" name="Oval 36"/>
            <p:cNvSpPr>
              <a:spLocks noChangeArrowheads="1"/>
            </p:cNvSpPr>
            <p:nvPr/>
          </p:nvSpPr>
          <p:spPr bwMode="auto">
            <a:xfrm>
              <a:off x="5360"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3" name="Oval 37"/>
            <p:cNvSpPr>
              <a:spLocks noChangeArrowheads="1"/>
            </p:cNvSpPr>
            <p:nvPr/>
          </p:nvSpPr>
          <p:spPr bwMode="auto">
            <a:xfrm>
              <a:off x="5472"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4" name="Oval 38"/>
            <p:cNvSpPr>
              <a:spLocks noChangeArrowheads="1"/>
            </p:cNvSpPr>
            <p:nvPr/>
          </p:nvSpPr>
          <p:spPr bwMode="auto">
            <a:xfrm>
              <a:off x="5248"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5" name="Oval 39"/>
            <p:cNvSpPr>
              <a:spLocks noChangeArrowheads="1"/>
            </p:cNvSpPr>
            <p:nvPr/>
          </p:nvSpPr>
          <p:spPr bwMode="auto">
            <a:xfrm>
              <a:off x="5472"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timing>
    <p:tnLst>
      <p:par>
        <p:cTn id="1" dur="indefinite" restart="never" nodeType="tmRoot"/>
      </p:par>
    </p:tnLst>
  </p:timing>
  <p:txStyles>
    <p:titleStyle>
      <a:lvl1pPr algn="l" rtl="0" fontAlgn="base">
        <a:spcBef>
          <a:spcPct val="0"/>
        </a:spcBef>
        <a:spcAft>
          <a:spcPct val="0"/>
        </a:spcAft>
        <a:defRPr sz="3900" b="1" kern="1200">
          <a:solidFill>
            <a:schemeClr val="tx2"/>
          </a:solidFill>
          <a:latin typeface="+mj-lt"/>
          <a:ea typeface="+mj-ea"/>
          <a:cs typeface="+mj-cs"/>
        </a:defRPr>
      </a:lvl1pPr>
      <a:lvl2pPr algn="l" rtl="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2pPr>
      <a:lvl3pPr algn="l" rtl="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3pPr>
      <a:lvl4pPr algn="l" rtl="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4pPr>
      <a:lvl5pPr algn="l" rtl="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5pPr>
      <a:lvl6pPr marL="457200" algn="l" rtl="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6pPr>
      <a:lvl7pPr marL="914400" algn="l" rtl="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7pPr>
      <a:lvl8pPr marL="1371600" algn="l" rtl="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8pPr>
      <a:lvl9pPr marL="1828800" algn="l" rtl="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lr>
          <a:schemeClr val="tx2"/>
        </a:buClr>
        <a:buSzPct val="70000"/>
        <a:buFont typeface="Wingdings" panose="05000000000000000000" pitchFamily="2" charset="2"/>
        <a:buChar char="l"/>
        <a:defRPr sz="3000" kern="1200">
          <a:solidFill>
            <a:schemeClr val="tx1"/>
          </a:solidFill>
          <a:latin typeface="+mn-lt"/>
          <a:ea typeface="+mn-ea"/>
          <a:cs typeface="+mn-cs"/>
        </a:defRPr>
      </a:lvl1pPr>
      <a:lvl2pPr marL="692150" indent="-347663" algn="l" rtl="0" fontAlgn="base">
        <a:spcBef>
          <a:spcPct val="20000"/>
        </a:spcBef>
        <a:spcAft>
          <a:spcPct val="0"/>
        </a:spcAft>
        <a:buClr>
          <a:schemeClr val="accent2"/>
        </a:buClr>
        <a:buSzPct val="70000"/>
        <a:buFont typeface="Wingdings" panose="05000000000000000000" pitchFamily="2" charset="2"/>
        <a:buChar char="l"/>
        <a:defRPr sz="2600" kern="1200">
          <a:solidFill>
            <a:schemeClr val="tx1"/>
          </a:solidFill>
          <a:latin typeface="+mn-lt"/>
          <a:ea typeface="+mn-ea"/>
          <a:cs typeface="+mn-cs"/>
        </a:defRPr>
      </a:lvl2pPr>
      <a:lvl3pPr marL="987425" indent="-293688" algn="l" rtl="0" fontAlgn="base">
        <a:spcBef>
          <a:spcPct val="20000"/>
        </a:spcBef>
        <a:spcAft>
          <a:spcPct val="0"/>
        </a:spcAft>
        <a:buClr>
          <a:schemeClr val="accent1"/>
        </a:buClr>
        <a:buSzPct val="70000"/>
        <a:buFont typeface="Wingdings" panose="05000000000000000000" pitchFamily="2" charset="2"/>
        <a:buChar char="l"/>
        <a:defRPr sz="2300" kern="1200">
          <a:solidFill>
            <a:schemeClr val="tx1"/>
          </a:solidFill>
          <a:latin typeface="+mn-lt"/>
          <a:ea typeface="+mn-ea"/>
          <a:cs typeface="+mn-cs"/>
        </a:defRPr>
      </a:lvl3pPr>
      <a:lvl4pPr marL="1281113" indent="-292100" algn="l" rtl="0" fontAlgn="base">
        <a:spcBef>
          <a:spcPct val="20000"/>
        </a:spcBef>
        <a:spcAft>
          <a:spcPct val="0"/>
        </a:spcAft>
        <a:buClr>
          <a:schemeClr val="tx2"/>
        </a:buClr>
        <a:buSzPct val="75000"/>
        <a:buFont typeface="Wingdings" panose="05000000000000000000" pitchFamily="2" charset="2"/>
        <a:buChar char="§"/>
        <a:defRPr sz="2000" kern="1200">
          <a:solidFill>
            <a:schemeClr val="tx1"/>
          </a:solidFill>
          <a:latin typeface="+mn-lt"/>
          <a:ea typeface="+mn-ea"/>
          <a:cs typeface="+mn-cs"/>
        </a:defRPr>
      </a:lvl4pPr>
      <a:lvl5pPr marL="1598613" indent="-315913" algn="l" rtl="0" fontAlgn="base">
        <a:spcBef>
          <a:spcPct val="20000"/>
        </a:spcBef>
        <a:spcAft>
          <a:spcPct val="0"/>
        </a:spcAft>
        <a:buClr>
          <a:schemeClr val="folHlink"/>
        </a:buClr>
        <a:buSzPct val="8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457200" y="381000"/>
            <a:ext cx="6781800" cy="2133600"/>
          </a:xfrm>
        </p:spPr>
        <p:txBody>
          <a:bodyPr/>
          <a:lstStyle/>
          <a:p>
            <a:pPr algn="ctr"/>
            <a:r>
              <a:rPr lang="en-US" err="1" smtClean="0"/>
              <a:t>Giới</a:t>
            </a:r>
            <a:r>
              <a:rPr lang="en-US" smtClean="0"/>
              <a:t> thiệu các thuật toán sắp xếp</a:t>
            </a:r>
            <a:endParaRPr lang="en-US"/>
          </a:p>
        </p:txBody>
      </p:sp>
      <p:sp>
        <p:nvSpPr>
          <p:cNvPr id="18435" name="Rectangle 3"/>
          <p:cNvSpPr>
            <a:spLocks noGrp="1" noChangeArrowheads="1"/>
          </p:cNvSpPr>
          <p:nvPr>
            <p:ph type="subTitle" idx="1"/>
          </p:nvPr>
        </p:nvSpPr>
        <p:spPr>
          <a:xfrm>
            <a:off x="381000" y="2514600"/>
            <a:ext cx="6858000" cy="3810000"/>
          </a:xfrm>
        </p:spPr>
        <p:txBody>
          <a:bodyPr/>
          <a:lstStyle/>
          <a:p>
            <a:pPr algn="l"/>
            <a:endParaRPr lang="en-US" smtClean="0"/>
          </a:p>
          <a:p>
            <a:pPr algn="ctr"/>
            <a:r>
              <a:rPr lang="en-US" b="1" smtClean="0"/>
              <a:t>Nhóm 2</a:t>
            </a:r>
          </a:p>
          <a:p>
            <a:pPr algn="ctr"/>
            <a:r>
              <a:rPr lang="en-US" sz="2200" b="1" smtClean="0"/>
              <a:t>Danh sách thành viên:</a:t>
            </a:r>
          </a:p>
          <a:p>
            <a:pPr algn="ctr"/>
            <a:r>
              <a:rPr lang="en-US" sz="2200" smtClean="0"/>
              <a:t>Đinh Quý Dương</a:t>
            </a:r>
          </a:p>
          <a:p>
            <a:pPr algn="ctr"/>
            <a:r>
              <a:rPr lang="en-US" sz="2200" smtClean="0"/>
              <a:t>Đỗ Văn Nhị</a:t>
            </a:r>
          </a:p>
          <a:p>
            <a:pPr algn="ctr"/>
            <a:r>
              <a:rPr lang="en-US" sz="2200" smtClean="0"/>
              <a:t>Nguyễn Văn Phong</a:t>
            </a:r>
          </a:p>
          <a:p>
            <a:pPr algn="ctr"/>
            <a:r>
              <a:rPr lang="en-US" sz="2200" smtClean="0"/>
              <a:t>Nguyễn Thành Thắng</a:t>
            </a:r>
          </a:p>
          <a:p>
            <a:pPr algn="ctr"/>
            <a:r>
              <a:rPr lang="en-US" sz="2200" smtClean="0"/>
              <a:t>Đỗ Quang Tuấn</a:t>
            </a:r>
            <a:endParaRPr lang="en-US" sz="2200"/>
          </a:p>
          <a:p>
            <a:endParaRPr lang="en-US" smtClean="0"/>
          </a:p>
          <a:p>
            <a:endParaRPr lang="en-US" smtClean="0"/>
          </a:p>
          <a:p>
            <a:endParaRPr lang="en-US"/>
          </a:p>
          <a:p>
            <a:endParaRPr lang="en-US" smtClean="0"/>
          </a:p>
          <a:p>
            <a:pPr algn="ctr"/>
            <a:r>
              <a:rPr lang="en-US" sz="1200" smtClean="0"/>
              <a:t>			</a:t>
            </a:r>
            <a:endParaRPr lang="en-US" sz="10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t>Cách giải quyết:</a:t>
            </a:r>
          </a:p>
        </p:txBody>
      </p:sp>
      <p:sp>
        <p:nvSpPr>
          <p:cNvPr id="46083" name="Rectangle 3"/>
          <p:cNvSpPr>
            <a:spLocks noGrp="1" noChangeArrowheads="1"/>
          </p:cNvSpPr>
          <p:nvPr>
            <p:ph type="body" idx="1"/>
          </p:nvPr>
        </p:nvSpPr>
        <p:spPr/>
        <p:txBody>
          <a:bodyPr/>
          <a:lstStyle/>
          <a:p>
            <a:r>
              <a:rPr lang="en-US"/>
              <a:t> </a:t>
            </a:r>
            <a:r>
              <a:rPr lang="en-US" smtClean="0"/>
              <a:t>Duyệt lần lượt từng phần tử trong mảng rồi liên tục đẩy nó lên phía trước cho đến khi nó nằm đúng vị trí.</a:t>
            </a:r>
            <a:endParaRPr lang="en-US"/>
          </a:p>
        </p:txBody>
      </p:sp>
    </p:spTree>
    <p:extLst>
      <p:ext uri="{BB962C8B-B14F-4D97-AF65-F5344CB8AC3E}">
        <p14:creationId xmlns:p14="http://schemas.microsoft.com/office/powerpoint/2010/main" val="2701829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0" y="304800"/>
            <a:ext cx="7543800"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3900" b="1">
                <a:solidFill>
                  <a:schemeClr val="tx2"/>
                </a:solidFill>
                <a:latin typeface="Arial" panose="020B0604020202020204" pitchFamily="34" charset="0"/>
                <a:cs typeface="Arial" panose="020B0604020202020204" pitchFamily="34" charset="0"/>
              </a:defRPr>
            </a:lvl1pPr>
            <a:lvl2pPr>
              <a:defRPr sz="3900" b="1">
                <a:solidFill>
                  <a:schemeClr val="tx2"/>
                </a:solidFill>
                <a:latin typeface="Arial" panose="020B0604020202020204" pitchFamily="34" charset="0"/>
                <a:cs typeface="Arial" panose="020B0604020202020204" pitchFamily="34" charset="0"/>
              </a:defRPr>
            </a:lvl2pPr>
            <a:lvl3pPr>
              <a:defRPr sz="3900" b="1">
                <a:solidFill>
                  <a:schemeClr val="tx2"/>
                </a:solidFill>
                <a:latin typeface="Arial" panose="020B0604020202020204" pitchFamily="34" charset="0"/>
                <a:cs typeface="Arial" panose="020B0604020202020204" pitchFamily="34" charset="0"/>
              </a:defRPr>
            </a:lvl3pPr>
            <a:lvl4pPr>
              <a:defRPr sz="3900" b="1">
                <a:solidFill>
                  <a:schemeClr val="tx2"/>
                </a:solidFill>
                <a:latin typeface="Arial" panose="020B0604020202020204" pitchFamily="34" charset="0"/>
                <a:cs typeface="Arial" panose="020B0604020202020204" pitchFamily="34" charset="0"/>
              </a:defRPr>
            </a:lvl4pPr>
            <a:lvl5pPr>
              <a:defRPr sz="3900" b="1">
                <a:solidFill>
                  <a:schemeClr val="tx2"/>
                </a:solidFill>
                <a:latin typeface="Arial" panose="020B0604020202020204" pitchFamily="34" charset="0"/>
                <a:cs typeface="Arial" panose="020B0604020202020204" pitchFamily="34" charset="0"/>
              </a:defRPr>
            </a:lvl5pPr>
            <a:lvl6pPr marL="4572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6pPr>
            <a:lvl7pPr marL="9144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7pPr>
            <a:lvl8pPr marL="13716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8pPr>
            <a:lvl9pPr marL="18288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9pPr>
          </a:lstStyle>
          <a:p>
            <a:r>
              <a:rPr lang="en-US"/>
              <a:t>Độ phức tạp của thuật toán:</a:t>
            </a:r>
          </a:p>
        </p:txBody>
      </p:sp>
      <p:sp>
        <p:nvSpPr>
          <p:cNvPr id="68611" name="Rectangle 3"/>
          <p:cNvSpPr>
            <a:spLocks noChangeArrowheads="1"/>
          </p:cNvSpPr>
          <p:nvPr/>
        </p:nvSpPr>
        <p:spPr bwMode="auto">
          <a:xfrm>
            <a:off x="0" y="1676400"/>
            <a:ext cx="82296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987425" indent="-293688">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281113" indent="-2921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1598613" indent="-315913">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0558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5130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29702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4274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r>
              <a:rPr lang="en-US" sz="2900"/>
              <a:t>Insertion sort trong trường hợp tốt nhất (tất cả các phần tử đã được sắp xếp sẵn) thì độ phức tạp của thuật toán là </a:t>
            </a:r>
            <a:r>
              <a:rPr lang="en-US" sz="2900" smtClean="0"/>
              <a:t>O(n) (vì chỉ cần duyệt n lần từ trái qua, không có chèn). Tuy nhiên, với trường hợp xấu nhất thì độ phức tạp có thể lên tới O(n</a:t>
            </a:r>
            <a:r>
              <a:rPr lang="en-US" sz="2900" baseline="30000" smtClean="0"/>
              <a:t>2</a:t>
            </a:r>
            <a:r>
              <a:rPr lang="en-US" sz="2900"/>
              <a:t>). </a:t>
            </a:r>
            <a:endParaRPr lang="en-US" sz="2900" smtClean="0"/>
          </a:p>
          <a:p>
            <a:r>
              <a:rPr lang="en-US" sz="2900"/>
              <a:t>Vì là thuật toán in-place nên độ phức tạp không gian là O(1</a:t>
            </a:r>
            <a:r>
              <a:rPr lang="en-US" sz="2900" smtClean="0"/>
              <a:t>)</a:t>
            </a:r>
          </a:p>
          <a:p>
            <a:r>
              <a:rPr lang="en-US" sz="2900"/>
              <a:t>Thuật toán này có stable (tức là không làm đảo lộn vị trí các phần tử bằng nhau so với lúc chưa sắp xếp)</a:t>
            </a:r>
          </a:p>
          <a:p>
            <a:endParaRPr lang="en-US"/>
          </a:p>
          <a:p>
            <a:endParaRPr lang="en-US"/>
          </a:p>
        </p:txBody>
      </p:sp>
    </p:spTree>
    <p:extLst>
      <p:ext uri="{BB962C8B-B14F-4D97-AF65-F5344CB8AC3E}">
        <p14:creationId xmlns:p14="http://schemas.microsoft.com/office/powerpoint/2010/main" val="676876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0" y="152400"/>
            <a:ext cx="7543800" cy="655638"/>
          </a:xfrm>
        </p:spPr>
        <p:txBody>
          <a:bodyPr/>
          <a:lstStyle/>
          <a:p>
            <a:r>
              <a:rPr lang="en-US"/>
              <a:t>Shell Sort </a:t>
            </a:r>
          </a:p>
        </p:txBody>
      </p:sp>
      <p:pic>
        <p:nvPicPr>
          <p:cNvPr id="49156" name="Picture 4"/>
          <p:cNvPicPr>
            <a:picLocks noChangeAspect="1" noChangeArrowheads="1"/>
          </p:cNvPicPr>
          <p:nvPr/>
        </p:nvPicPr>
        <p:blipFill>
          <a:blip r:embed="rId3">
            <a:extLst>
              <a:ext uri="{28A0092B-C50C-407E-A947-70E740481C1C}">
                <a14:useLocalDpi xmlns:a14="http://schemas.microsoft.com/office/drawing/2010/main" val="0"/>
              </a:ext>
            </a:extLst>
          </a:blip>
          <a:srcRect l="3632" t="3275" r="6808"/>
          <a:stretch>
            <a:fillRect/>
          </a:stretch>
        </p:blipFill>
        <p:spPr bwMode="auto">
          <a:xfrm>
            <a:off x="1295400" y="838200"/>
            <a:ext cx="6477000" cy="554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827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t>Cách giải quyết:</a:t>
            </a:r>
          </a:p>
        </p:txBody>
      </p:sp>
      <p:sp>
        <p:nvSpPr>
          <p:cNvPr id="50179" name="Rectangle 3"/>
          <p:cNvSpPr>
            <a:spLocks noGrp="1" noChangeArrowheads="1"/>
          </p:cNvSpPr>
          <p:nvPr>
            <p:ph type="body" idx="1"/>
          </p:nvPr>
        </p:nvSpPr>
        <p:spPr/>
        <p:txBody>
          <a:bodyPr/>
          <a:lstStyle/>
          <a:p>
            <a:r>
              <a:rPr lang="en-US" smtClean="0"/>
              <a:t>Cải tiến insertion sort, xét các mảng con được tách từ mảng ban đầu là các phần tử của mảng gốc cách đều nhau độ dài = gap, thực hiện insertion sort trên các mảng con này rồi giảm gap xong lặp lại cho đến khi gap = 1, giải thuật lúc này tương đương insertion sort nhưng nhờ những vòng lặp trước mà mảng giờ đây đã thành mảng almost sorted nên tốc độ rất nhanh.</a:t>
            </a:r>
            <a:endParaRPr lang="en-US"/>
          </a:p>
        </p:txBody>
      </p:sp>
    </p:spTree>
    <p:extLst>
      <p:ext uri="{BB962C8B-B14F-4D97-AF65-F5344CB8AC3E}">
        <p14:creationId xmlns:p14="http://schemas.microsoft.com/office/powerpoint/2010/main" val="970080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0" y="304800"/>
            <a:ext cx="7543800"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3900" b="1">
                <a:solidFill>
                  <a:schemeClr val="tx2"/>
                </a:solidFill>
                <a:latin typeface="Arial" panose="020B0604020202020204" pitchFamily="34" charset="0"/>
                <a:cs typeface="Arial" panose="020B0604020202020204" pitchFamily="34" charset="0"/>
              </a:defRPr>
            </a:lvl1pPr>
            <a:lvl2pPr>
              <a:defRPr sz="3900" b="1">
                <a:solidFill>
                  <a:schemeClr val="tx2"/>
                </a:solidFill>
                <a:latin typeface="Arial" panose="020B0604020202020204" pitchFamily="34" charset="0"/>
                <a:cs typeface="Arial" panose="020B0604020202020204" pitchFamily="34" charset="0"/>
              </a:defRPr>
            </a:lvl2pPr>
            <a:lvl3pPr>
              <a:defRPr sz="3900" b="1">
                <a:solidFill>
                  <a:schemeClr val="tx2"/>
                </a:solidFill>
                <a:latin typeface="Arial" panose="020B0604020202020204" pitchFamily="34" charset="0"/>
                <a:cs typeface="Arial" panose="020B0604020202020204" pitchFamily="34" charset="0"/>
              </a:defRPr>
            </a:lvl3pPr>
            <a:lvl4pPr>
              <a:defRPr sz="3900" b="1">
                <a:solidFill>
                  <a:schemeClr val="tx2"/>
                </a:solidFill>
                <a:latin typeface="Arial" panose="020B0604020202020204" pitchFamily="34" charset="0"/>
                <a:cs typeface="Arial" panose="020B0604020202020204" pitchFamily="34" charset="0"/>
              </a:defRPr>
            </a:lvl4pPr>
            <a:lvl5pPr>
              <a:defRPr sz="3900" b="1">
                <a:solidFill>
                  <a:schemeClr val="tx2"/>
                </a:solidFill>
                <a:latin typeface="Arial" panose="020B0604020202020204" pitchFamily="34" charset="0"/>
                <a:cs typeface="Arial" panose="020B0604020202020204" pitchFamily="34" charset="0"/>
              </a:defRPr>
            </a:lvl5pPr>
            <a:lvl6pPr marL="4572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6pPr>
            <a:lvl7pPr marL="9144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7pPr>
            <a:lvl8pPr marL="13716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8pPr>
            <a:lvl9pPr marL="18288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9pPr>
          </a:lstStyle>
          <a:p>
            <a:r>
              <a:rPr lang="en-US"/>
              <a:t>Độ phức tạp của thuật toán:</a:t>
            </a:r>
          </a:p>
        </p:txBody>
      </p:sp>
      <p:sp>
        <p:nvSpPr>
          <p:cNvPr id="69635" name="Rectangle 3"/>
          <p:cNvSpPr>
            <a:spLocks noChangeArrowheads="1"/>
          </p:cNvSpPr>
          <p:nvPr/>
        </p:nvSpPr>
        <p:spPr bwMode="auto">
          <a:xfrm>
            <a:off x="0" y="1676400"/>
            <a:ext cx="82296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987425" indent="-293688">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281113" indent="-2921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1598613" indent="-315913">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0558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5130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29702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4274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r>
              <a:rPr lang="en-US"/>
              <a:t> Giải thuật này khá hiệu quả với các tập dữ liệu có kích cỡ trung bình khi mà độ phức tạp trường hợp xấu nhất và trường hợp trung bình là </a:t>
            </a:r>
            <a:r>
              <a:rPr lang="en-US" smtClean="0"/>
              <a:t>O(nlogn), </a:t>
            </a:r>
            <a:r>
              <a:rPr lang="en-US"/>
              <a:t>với n là số phần tử. </a:t>
            </a:r>
            <a:endParaRPr lang="en-US" smtClean="0"/>
          </a:p>
          <a:p>
            <a:r>
              <a:rPr lang="en-US"/>
              <a:t>Vì là thuật toán in-place nên độ phức tạp không gian là O(1</a:t>
            </a:r>
            <a:r>
              <a:rPr lang="en-US" smtClean="0"/>
              <a:t>)</a:t>
            </a:r>
          </a:p>
          <a:p>
            <a:r>
              <a:rPr lang="en-US" smtClean="0"/>
              <a:t>Thuật toán không stable, các phần tử bằng nhau có vị trí khác so với lúc chưa sort</a:t>
            </a:r>
            <a:endParaRPr lang="en-US"/>
          </a:p>
          <a:p>
            <a:endParaRPr lang="en-US"/>
          </a:p>
        </p:txBody>
      </p:sp>
    </p:spTree>
    <p:extLst>
      <p:ext uri="{BB962C8B-B14F-4D97-AF65-F5344CB8AC3E}">
        <p14:creationId xmlns:p14="http://schemas.microsoft.com/office/powerpoint/2010/main" val="1279220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0" y="152400"/>
            <a:ext cx="7543800" cy="655638"/>
          </a:xfrm>
        </p:spPr>
        <p:txBody>
          <a:bodyPr/>
          <a:lstStyle/>
          <a:p>
            <a:r>
              <a:rPr lang="en-US"/>
              <a:t>Merge Sort (Sắp xếp trộn)</a:t>
            </a:r>
          </a:p>
        </p:txBody>
      </p:sp>
      <p:pic>
        <p:nvPicPr>
          <p:cNvPr id="532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990600"/>
            <a:ext cx="6629400" cy="561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4995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0" y="152400"/>
            <a:ext cx="7543800" cy="655638"/>
          </a:xfrm>
        </p:spPr>
        <p:txBody>
          <a:bodyPr/>
          <a:lstStyle/>
          <a:p>
            <a:r>
              <a:rPr lang="en-US"/>
              <a:t>Merge Sort (Sắp xếp trộn)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828800"/>
            <a:ext cx="9360570" cy="4114800"/>
          </a:xfrm>
          <a:prstGeom prst="rect">
            <a:avLst/>
          </a:prstGeom>
        </p:spPr>
      </p:pic>
    </p:spTree>
    <p:extLst>
      <p:ext uri="{BB962C8B-B14F-4D97-AF65-F5344CB8AC3E}">
        <p14:creationId xmlns:p14="http://schemas.microsoft.com/office/powerpoint/2010/main" val="3327636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t>Cách giải quyết:</a:t>
            </a:r>
          </a:p>
        </p:txBody>
      </p:sp>
      <p:sp>
        <p:nvSpPr>
          <p:cNvPr id="54275" name="Rectangle 3"/>
          <p:cNvSpPr>
            <a:spLocks noGrp="1" noChangeArrowheads="1"/>
          </p:cNvSpPr>
          <p:nvPr>
            <p:ph type="body" idx="1"/>
          </p:nvPr>
        </p:nvSpPr>
        <p:spPr/>
        <p:txBody>
          <a:bodyPr/>
          <a:lstStyle/>
          <a:p>
            <a:r>
              <a:rPr lang="en-US" smtClean="0"/>
              <a:t>Liên tục chia đôi mảng ban đầu thành các mảng con cho đến khi mỗi mảng con còn 1 phần tử, sau đó từng đôi một merge lại với nhau, trong quá trình merge sẽ so sánh các phần tử để xếp mảng mới đúng theo thứ tự, lặp lại cho đến khi merge hết thành 1 mảng.</a:t>
            </a:r>
            <a:endParaRPr lang="en-US"/>
          </a:p>
        </p:txBody>
      </p:sp>
    </p:spTree>
    <p:extLst>
      <p:ext uri="{BB962C8B-B14F-4D97-AF65-F5344CB8AC3E}">
        <p14:creationId xmlns:p14="http://schemas.microsoft.com/office/powerpoint/2010/main" val="2442848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0" y="304800"/>
            <a:ext cx="7543800"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3900" b="1">
                <a:solidFill>
                  <a:schemeClr val="tx2"/>
                </a:solidFill>
                <a:latin typeface="Arial" panose="020B0604020202020204" pitchFamily="34" charset="0"/>
                <a:cs typeface="Arial" panose="020B0604020202020204" pitchFamily="34" charset="0"/>
              </a:defRPr>
            </a:lvl1pPr>
            <a:lvl2pPr>
              <a:defRPr sz="3900" b="1">
                <a:solidFill>
                  <a:schemeClr val="tx2"/>
                </a:solidFill>
                <a:latin typeface="Arial" panose="020B0604020202020204" pitchFamily="34" charset="0"/>
                <a:cs typeface="Arial" panose="020B0604020202020204" pitchFamily="34" charset="0"/>
              </a:defRPr>
            </a:lvl2pPr>
            <a:lvl3pPr>
              <a:defRPr sz="3900" b="1">
                <a:solidFill>
                  <a:schemeClr val="tx2"/>
                </a:solidFill>
                <a:latin typeface="Arial" panose="020B0604020202020204" pitchFamily="34" charset="0"/>
                <a:cs typeface="Arial" panose="020B0604020202020204" pitchFamily="34" charset="0"/>
              </a:defRPr>
            </a:lvl3pPr>
            <a:lvl4pPr>
              <a:defRPr sz="3900" b="1">
                <a:solidFill>
                  <a:schemeClr val="tx2"/>
                </a:solidFill>
                <a:latin typeface="Arial" panose="020B0604020202020204" pitchFamily="34" charset="0"/>
                <a:cs typeface="Arial" panose="020B0604020202020204" pitchFamily="34" charset="0"/>
              </a:defRPr>
            </a:lvl4pPr>
            <a:lvl5pPr>
              <a:defRPr sz="3900" b="1">
                <a:solidFill>
                  <a:schemeClr val="tx2"/>
                </a:solidFill>
                <a:latin typeface="Arial" panose="020B0604020202020204" pitchFamily="34" charset="0"/>
                <a:cs typeface="Arial" panose="020B0604020202020204" pitchFamily="34" charset="0"/>
              </a:defRPr>
            </a:lvl5pPr>
            <a:lvl6pPr marL="4572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6pPr>
            <a:lvl7pPr marL="9144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7pPr>
            <a:lvl8pPr marL="13716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8pPr>
            <a:lvl9pPr marL="18288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9pPr>
          </a:lstStyle>
          <a:p>
            <a:r>
              <a:rPr lang="en-US"/>
              <a:t>Độ phức tạp của thuật toán:</a:t>
            </a:r>
          </a:p>
        </p:txBody>
      </p:sp>
      <p:sp>
        <p:nvSpPr>
          <p:cNvPr id="94211" name="Rectangle 3"/>
          <p:cNvSpPr>
            <a:spLocks noChangeArrowheads="1"/>
          </p:cNvSpPr>
          <p:nvPr/>
        </p:nvSpPr>
        <p:spPr bwMode="auto">
          <a:xfrm>
            <a:off x="0" y="1676400"/>
            <a:ext cx="82296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987425" indent="-293688">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281113" indent="-2921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1598613" indent="-315913">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0558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5130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29702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4274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r>
              <a:rPr lang="en-US"/>
              <a:t> Merge sort có ưu điểm là nhanh hơn hẳn Selection sort, Bubble sort, Insertion sort, độ phức tạp của thuật toán O(n*log(n)). Tuy nhiên bạn phải hiểu rõ cơ chế của thuật toán, cộng với việc cài đặt tương đối khó. </a:t>
            </a:r>
            <a:endParaRPr lang="en-US" smtClean="0"/>
          </a:p>
          <a:p>
            <a:r>
              <a:rPr lang="en-US" smtClean="0"/>
              <a:t>Độ phức tạp không gian là O(n) vì phải tạo thêm mảng con để hỗ trợ việc merge</a:t>
            </a:r>
          </a:p>
          <a:p>
            <a:r>
              <a:rPr lang="en-US" smtClean="0"/>
              <a:t>Thuật toán này có stable (tức là không làm đảo lộn vị trí các phần tử bằng nhau so với lúc chưa sắp xếp)</a:t>
            </a:r>
            <a:endParaRPr lang="en-US"/>
          </a:p>
        </p:txBody>
      </p:sp>
    </p:spTree>
    <p:extLst>
      <p:ext uri="{BB962C8B-B14F-4D97-AF65-F5344CB8AC3E}">
        <p14:creationId xmlns:p14="http://schemas.microsoft.com/office/powerpoint/2010/main" val="3241958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228600"/>
            <a:ext cx="7543800" cy="503238"/>
          </a:xfrm>
        </p:spPr>
        <p:txBody>
          <a:bodyPr/>
          <a:lstStyle/>
          <a:p>
            <a:r>
              <a:rPr lang="en-US"/>
              <a:t>Quick Sort  ( Sắp xếp nhanh)</a:t>
            </a:r>
          </a:p>
        </p:txBody>
      </p:sp>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609600"/>
            <a:ext cx="7372350" cy="584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Các thuật toán đã học trên lớp:</a:t>
            </a:r>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mtClean="0"/>
                  <a:t>O(n</a:t>
                </a:r>
                <a:r>
                  <a:rPr lang="en-US" baseline="30000" smtClean="0"/>
                  <a:t>2</a:t>
                </a:r>
                <a:r>
                  <a:rPr lang="en-US" smtClean="0"/>
                  <a:t>)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 </m:t>
                        </m:r>
                        <m:eqArr>
                          <m:eqArrPr>
                            <m:ctrlPr>
                              <a:rPr lang="en-US" i="1" smtClean="0">
                                <a:latin typeface="Cambria Math" panose="02040503050406030204" pitchFamily="18" charset="0"/>
                              </a:rPr>
                            </m:ctrlPr>
                          </m:eqArrPr>
                          <m:e>
                            <m:r>
                              <m:rPr>
                                <m:nor/>
                              </m:rPr>
                              <a:rPr lang="en-US" b="0" i="0" smtClean="0"/>
                              <m:t>Bubble</m:t>
                            </m:r>
                            <m:r>
                              <m:rPr>
                                <m:nor/>
                              </m:rPr>
                              <a:rPr lang="en-US" b="0" i="0" smtClean="0"/>
                              <m:t> </m:t>
                            </m:r>
                            <m:r>
                              <m:rPr>
                                <m:nor/>
                              </m:rPr>
                              <a:rPr lang="en-US" b="0" i="0" smtClean="0"/>
                              <m:t>sort</m:t>
                            </m:r>
                          </m:e>
                          <m:e>
                            <m:r>
                              <m:rPr>
                                <m:nor/>
                              </m:rPr>
                              <a:rPr lang="en-US"/>
                              <m:t>Selection</m:t>
                            </m:r>
                            <m:r>
                              <m:rPr>
                                <m:nor/>
                              </m:rPr>
                              <a:rPr lang="en-US"/>
                              <m:t> </m:t>
                            </m:r>
                            <m:r>
                              <m:rPr>
                                <m:nor/>
                              </m:rPr>
                              <a:rPr lang="en-US"/>
                              <m:t>sort</m:t>
                            </m:r>
                            <m:r>
                              <m:rPr>
                                <m:nor/>
                              </m:rPr>
                              <a:rPr lang="en-US"/>
                              <m:t> </m:t>
                            </m:r>
                          </m:e>
                          <m:e>
                            <m:r>
                              <m:rPr>
                                <m:nor/>
                              </m:rPr>
                              <a:rPr lang="en-US"/>
                              <m:t>Insertion</m:t>
                            </m:r>
                            <m:r>
                              <m:rPr>
                                <m:nor/>
                              </m:rPr>
                              <a:rPr lang="en-US"/>
                              <m:t> </m:t>
                            </m:r>
                            <m:r>
                              <m:rPr>
                                <m:nor/>
                              </m:rPr>
                              <a:rPr lang="en-US"/>
                              <m:t>sort</m:t>
                            </m:r>
                            <m:r>
                              <m:rPr>
                                <m:nor/>
                              </m:rPr>
                              <a:rPr lang="en-US"/>
                              <m:t> </m:t>
                            </m:r>
                          </m:e>
                        </m:eqArr>
                      </m:e>
                    </m:d>
                  </m:oMath>
                </a14:m>
                <a:endParaRPr lang="en-US" smtClean="0"/>
              </a:p>
              <a:p>
                <a:r>
                  <a:rPr lang="en-US" smtClean="0"/>
                  <a:t>O(nlogn) </a:t>
                </a:r>
                <a14:m>
                  <m:oMath xmlns:m="http://schemas.openxmlformats.org/officeDocument/2006/math">
                    <m:d>
                      <m:dPr>
                        <m:begChr m:val="{"/>
                        <m:endChr m:val=""/>
                        <m:ctrlPr>
                          <a:rPr lang="en-US"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𝑆h𝑒𝑙𝑙</m:t>
                            </m:r>
                            <m:r>
                              <a:rPr lang="en-US" b="0" i="1" smtClean="0">
                                <a:latin typeface="Cambria Math" panose="02040503050406030204" pitchFamily="18" charset="0"/>
                              </a:rPr>
                              <m:t> </m:t>
                            </m:r>
                            <m:r>
                              <a:rPr lang="en-US" b="0" i="1" smtClean="0">
                                <a:latin typeface="Cambria Math" panose="02040503050406030204" pitchFamily="18" charset="0"/>
                              </a:rPr>
                              <m:t>𝑠𝑜𝑟𝑡</m:t>
                            </m:r>
                          </m:e>
                          <m:e>
                            <m:r>
                              <a:rPr lang="en-US" b="0" i="1" smtClean="0">
                                <a:latin typeface="Cambria Math" panose="02040503050406030204" pitchFamily="18" charset="0"/>
                              </a:rPr>
                              <m:t> </m:t>
                            </m:r>
                            <m:r>
                              <a:rPr lang="en-US" b="0" i="1" smtClean="0">
                                <a:latin typeface="Cambria Math" panose="02040503050406030204" pitchFamily="18" charset="0"/>
                              </a:rPr>
                              <m:t>𝑀𝑒𝑟𝑔𝑒</m:t>
                            </m:r>
                            <m:r>
                              <a:rPr lang="en-US" b="0" i="1" smtClean="0">
                                <a:latin typeface="Cambria Math" panose="02040503050406030204" pitchFamily="18" charset="0"/>
                              </a:rPr>
                              <m:t> </m:t>
                            </m:r>
                            <m:r>
                              <a:rPr lang="en-US" b="0" i="1" smtClean="0">
                                <a:latin typeface="Cambria Math" panose="02040503050406030204" pitchFamily="18" charset="0"/>
                              </a:rPr>
                              <m:t>𝑠𝑜𝑟𝑡</m:t>
                            </m:r>
                          </m:e>
                          <m:e>
                            <m:r>
                              <a:rPr lang="en-US" b="0" i="1" smtClean="0">
                                <a:latin typeface="Cambria Math" panose="02040503050406030204" pitchFamily="18" charset="0"/>
                              </a:rPr>
                              <m:t>𝑄𝑢𝑖𝑐𝑘</m:t>
                            </m:r>
                            <m:r>
                              <a:rPr lang="en-US" b="0" i="1" smtClean="0">
                                <a:latin typeface="Cambria Math" panose="02040503050406030204" pitchFamily="18" charset="0"/>
                              </a:rPr>
                              <m:t> </m:t>
                            </m:r>
                            <m:r>
                              <a:rPr lang="en-US" b="0" i="1" smtClean="0">
                                <a:latin typeface="Cambria Math" panose="02040503050406030204" pitchFamily="18" charset="0"/>
                              </a:rPr>
                              <m:t>𝑠𝑜𝑟𝑡</m:t>
                            </m:r>
                          </m:e>
                          <m:e>
                            <m:r>
                              <a:rPr lang="en-US" b="0" i="1" smtClean="0">
                                <a:latin typeface="Cambria Math" panose="02040503050406030204" pitchFamily="18" charset="0"/>
                              </a:rPr>
                              <m:t>𝐻𝑒𝑎𝑝</m:t>
                            </m:r>
                            <m:r>
                              <a:rPr lang="en-US" b="0" i="1" smtClean="0">
                                <a:latin typeface="Cambria Math" panose="02040503050406030204" pitchFamily="18" charset="0"/>
                              </a:rPr>
                              <m:t> </m:t>
                            </m:r>
                            <m:r>
                              <a:rPr lang="en-US" b="0" i="1" smtClean="0">
                                <a:latin typeface="Cambria Math" panose="02040503050406030204" pitchFamily="18" charset="0"/>
                              </a:rPr>
                              <m:t>𝑠𝑜𝑟𝑡</m:t>
                            </m:r>
                          </m:e>
                        </m:eqArr>
                      </m:e>
                    </m:d>
                  </m:oMath>
                </a14:m>
                <a:endParaRPr lang="en-US"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41"/>
                </a:stretch>
              </a:blipFill>
            </p:spPr>
            <p:txBody>
              <a:bodyPr/>
              <a:lstStyle/>
              <a:p>
                <a:r>
                  <a:rPr lang="en-US">
                    <a:noFill/>
                  </a:rPr>
                  <a:t> </a:t>
                </a:r>
              </a:p>
            </p:txBody>
          </p:sp>
        </mc:Fallback>
      </mc:AlternateContent>
    </p:spTree>
    <p:extLst>
      <p:ext uri="{BB962C8B-B14F-4D97-AF65-F5344CB8AC3E}">
        <p14:creationId xmlns:p14="http://schemas.microsoft.com/office/powerpoint/2010/main" val="2647976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228600"/>
            <a:ext cx="7543800" cy="503238"/>
          </a:xfrm>
        </p:spPr>
        <p:txBody>
          <a:bodyPr/>
          <a:lstStyle/>
          <a:p>
            <a:r>
              <a:rPr lang="en-US"/>
              <a:t>Quick Sort  ( Sắp xếp nhanh)</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524000"/>
            <a:ext cx="8586651" cy="5181600"/>
          </a:xfrm>
          <a:prstGeom prst="rect">
            <a:avLst/>
          </a:prstGeom>
        </p:spPr>
      </p:pic>
    </p:spTree>
    <p:extLst>
      <p:ext uri="{BB962C8B-B14F-4D97-AF65-F5344CB8AC3E}">
        <p14:creationId xmlns:p14="http://schemas.microsoft.com/office/powerpoint/2010/main" val="2620868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Cách giải quyết :</a:t>
            </a:r>
          </a:p>
        </p:txBody>
      </p:sp>
      <p:sp>
        <p:nvSpPr>
          <p:cNvPr id="21507" name="Rectangle 3"/>
          <p:cNvSpPr>
            <a:spLocks noGrp="1" noChangeArrowheads="1"/>
          </p:cNvSpPr>
          <p:nvPr>
            <p:ph type="body" idx="1"/>
          </p:nvPr>
        </p:nvSpPr>
        <p:spPr>
          <a:xfrm>
            <a:off x="457200" y="1447800"/>
            <a:ext cx="8229600" cy="5181600"/>
          </a:xfrm>
        </p:spPr>
        <p:txBody>
          <a:bodyPr/>
          <a:lstStyle/>
          <a:p>
            <a:pPr>
              <a:lnSpc>
                <a:spcPct val="90000"/>
              </a:lnSpc>
            </a:pPr>
            <a:r>
              <a:rPr lang="en-US" sz="2600"/>
              <a:t>Chọn một nút bất kỳ trong danh </a:t>
            </a:r>
            <a:r>
              <a:rPr lang="en-US" sz="2600" smtClean="0"/>
              <a:t>sách (thường là phần tử đầu, cuối hoặc giữa) </a:t>
            </a:r>
            <a:r>
              <a:rPr lang="en-US" sz="2600"/>
              <a:t>gọi là nút làm trục (pivot node), xác định vị trí hợp lệ của nút này trong danh sách (gọi là vị trí pivot).</a:t>
            </a:r>
          </a:p>
          <a:p>
            <a:pPr>
              <a:lnSpc>
                <a:spcPct val="90000"/>
              </a:lnSpc>
            </a:pPr>
            <a:r>
              <a:rPr lang="en-US" sz="2600"/>
              <a:t>Tiếp theo chúng ta phân hoạch các nút còn lại trong danh sách cần sắp xếp sao cho từ vị trí 0 đến vị trí pivot-1 đều có nội dung nhỏ hơn hoặc bằng nút làm trục, các nút từ vị trí pivot+1 đến n-1 đều có nội dung lớn hơn nút làm trục.</a:t>
            </a:r>
          </a:p>
          <a:p>
            <a:pPr>
              <a:lnSpc>
                <a:spcPct val="90000"/>
              </a:lnSpc>
            </a:pPr>
            <a:r>
              <a:rPr lang="en-US" sz="2600" smtClean="0"/>
              <a:t>Sau khi chia mảng thành 2 phần, ta tiếp tục lặp lại giải thuật với từng bên của mảng, mỗi bên của mảng lại tiếp tục chia thành 2 phần, ta lại lặp lại giải thuật cho từng phần nhỏ hơn của nó... </a:t>
            </a:r>
            <a:endParaRPr lang="en-US" sz="26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4"/>
          <p:cNvSpPr>
            <a:spLocks noChangeArrowheads="1"/>
          </p:cNvSpPr>
          <p:nvPr/>
        </p:nvSpPr>
        <p:spPr bwMode="auto">
          <a:xfrm>
            <a:off x="0" y="304800"/>
            <a:ext cx="7543800"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3900" b="1">
                <a:solidFill>
                  <a:schemeClr val="tx2"/>
                </a:solidFill>
                <a:latin typeface="Arial" panose="020B0604020202020204" pitchFamily="34" charset="0"/>
                <a:cs typeface="Arial" panose="020B0604020202020204" pitchFamily="34" charset="0"/>
              </a:defRPr>
            </a:lvl1pPr>
            <a:lvl2pPr>
              <a:defRPr sz="3900" b="1">
                <a:solidFill>
                  <a:schemeClr val="tx2"/>
                </a:solidFill>
                <a:latin typeface="Arial" panose="020B0604020202020204" pitchFamily="34" charset="0"/>
                <a:cs typeface="Arial" panose="020B0604020202020204" pitchFamily="34" charset="0"/>
              </a:defRPr>
            </a:lvl2pPr>
            <a:lvl3pPr>
              <a:defRPr sz="3900" b="1">
                <a:solidFill>
                  <a:schemeClr val="tx2"/>
                </a:solidFill>
                <a:latin typeface="Arial" panose="020B0604020202020204" pitchFamily="34" charset="0"/>
                <a:cs typeface="Arial" panose="020B0604020202020204" pitchFamily="34" charset="0"/>
              </a:defRPr>
            </a:lvl3pPr>
            <a:lvl4pPr>
              <a:defRPr sz="3900" b="1">
                <a:solidFill>
                  <a:schemeClr val="tx2"/>
                </a:solidFill>
                <a:latin typeface="Arial" panose="020B0604020202020204" pitchFamily="34" charset="0"/>
                <a:cs typeface="Arial" panose="020B0604020202020204" pitchFamily="34" charset="0"/>
              </a:defRPr>
            </a:lvl4pPr>
            <a:lvl5pPr>
              <a:defRPr sz="3900" b="1">
                <a:solidFill>
                  <a:schemeClr val="tx2"/>
                </a:solidFill>
                <a:latin typeface="Arial" panose="020B0604020202020204" pitchFamily="34" charset="0"/>
                <a:cs typeface="Arial" panose="020B0604020202020204" pitchFamily="34" charset="0"/>
              </a:defRPr>
            </a:lvl5pPr>
            <a:lvl6pPr marL="4572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6pPr>
            <a:lvl7pPr marL="9144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7pPr>
            <a:lvl8pPr marL="13716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8pPr>
            <a:lvl9pPr marL="18288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9pPr>
          </a:lstStyle>
          <a:p>
            <a:r>
              <a:rPr lang="en-US"/>
              <a:t>Độ phức tạp của thuật toán:</a:t>
            </a:r>
          </a:p>
        </p:txBody>
      </p:sp>
      <p:sp>
        <p:nvSpPr>
          <p:cNvPr id="63493" name="Rectangle 5"/>
          <p:cNvSpPr>
            <a:spLocks noChangeArrowheads="1"/>
          </p:cNvSpPr>
          <p:nvPr/>
        </p:nvSpPr>
        <p:spPr bwMode="auto">
          <a:xfrm>
            <a:off x="0" y="1676400"/>
            <a:ext cx="82296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987425" indent="-293688">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281113" indent="-2921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1598613" indent="-315913">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0558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5130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29702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4274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r>
              <a:rPr lang="en-US"/>
              <a:t>Độ phức tạp thuật toán O(n*log(n)). Tuy nhiên, </a:t>
            </a:r>
            <a:r>
              <a:rPr lang="en-US" smtClean="0"/>
              <a:t>trong trường hợp xấu nhất độ phức tạp có thể lên đến O(n</a:t>
            </a:r>
            <a:r>
              <a:rPr lang="en-US" baseline="30000" smtClean="0"/>
              <a:t>2</a:t>
            </a:r>
            <a:r>
              <a:rPr lang="en-US" smtClean="0"/>
              <a:t>). </a:t>
            </a:r>
          </a:p>
          <a:p>
            <a:r>
              <a:rPr lang="en-US" smtClean="0"/>
              <a:t>Độ phức tạp không gian là O(logn), trường hợp xấu nhất là O(n) nhưng nếu cài đặt tốt thì sẽ không gặp phải.</a:t>
            </a:r>
          </a:p>
          <a:p>
            <a:r>
              <a:rPr lang="en-US"/>
              <a:t>Thuật toán không stable, các phần tử bằng nhau có vị trí khác so với lúc chưa sort</a:t>
            </a:r>
          </a:p>
          <a:p>
            <a:endParaRPr lang="en-US" smtClean="0"/>
          </a:p>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0"/>
            <a:ext cx="7543800" cy="731838"/>
          </a:xfrm>
        </p:spPr>
        <p:txBody>
          <a:bodyPr/>
          <a:lstStyle/>
          <a:p>
            <a:r>
              <a:rPr lang="en-US"/>
              <a:t>Heap sort (Sắp xếp vun đống)</a:t>
            </a:r>
          </a:p>
        </p:txBody>
      </p:sp>
      <p:pic>
        <p:nvPicPr>
          <p:cNvPr id="276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19200"/>
            <a:ext cx="7162800" cy="487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0"/>
            <a:ext cx="7543800" cy="731838"/>
          </a:xfrm>
        </p:spPr>
        <p:txBody>
          <a:bodyPr/>
          <a:lstStyle/>
          <a:p>
            <a:r>
              <a:rPr lang="en-US"/>
              <a:t>Heap sort (Sắp xếp vun đống)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000" y="751477"/>
            <a:ext cx="6445080" cy="5930557"/>
          </a:xfrm>
          <a:prstGeom prst="rect">
            <a:avLst/>
          </a:prstGeom>
        </p:spPr>
      </p:pic>
    </p:spTree>
    <p:extLst>
      <p:ext uri="{BB962C8B-B14F-4D97-AF65-F5344CB8AC3E}">
        <p14:creationId xmlns:p14="http://schemas.microsoft.com/office/powerpoint/2010/main" val="3541739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Cách giải quyết :</a:t>
            </a:r>
          </a:p>
        </p:txBody>
      </p:sp>
      <p:sp>
        <p:nvSpPr>
          <p:cNvPr id="28675" name="Rectangle 3"/>
          <p:cNvSpPr>
            <a:spLocks noGrp="1" noChangeArrowheads="1"/>
          </p:cNvSpPr>
          <p:nvPr>
            <p:ph type="body" idx="1"/>
          </p:nvPr>
        </p:nvSpPr>
        <p:spPr/>
        <p:txBody>
          <a:bodyPr/>
          <a:lstStyle/>
          <a:p>
            <a:r>
              <a:rPr lang="en-US" sz="2600"/>
              <a:t> Sắp xếp dựa trên </a:t>
            </a:r>
            <a:r>
              <a:rPr lang="en-US" sz="2600" b="1" smtClean="0"/>
              <a:t>đống </a:t>
            </a:r>
            <a:r>
              <a:rPr lang="en-US" sz="2600" b="1"/>
              <a:t>nhị phân</a:t>
            </a:r>
            <a:r>
              <a:rPr lang="en-US" sz="2600"/>
              <a:t>. </a:t>
            </a:r>
            <a:r>
              <a:rPr lang="en-US" sz="2600" smtClean="0"/>
              <a:t>Đống </a:t>
            </a:r>
            <a:r>
              <a:rPr lang="en-US" sz="2600"/>
              <a:t>nhị phân được xác định như sau: tại nút i có nút con trái là 2*(i + 1) – 1 và nút con phải là 2*(i + 1). </a:t>
            </a:r>
          </a:p>
          <a:p>
            <a:r>
              <a:rPr lang="en-US" sz="2600"/>
              <a:t>Ta xây dựng heap sao cho nút cha đều lớn hơn 2 nút con. Khi đó nút gốc có giá trị lớn nhất. Sau đó ta hoán vị nút gốc với nút thứ n – 1 và xây dựng lại heap mới từ 0 -&gt; (n – 2) và nút cha lớn hơn 2 nút con. Lặp đi lặp lại việc xây dựng và hoán vị nút gốc với nút cuối trong heap, ta sẽ được mảng đã sắp xếp.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0" y="304800"/>
            <a:ext cx="7543800"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3900" b="1">
                <a:solidFill>
                  <a:schemeClr val="tx2"/>
                </a:solidFill>
                <a:latin typeface="Arial" panose="020B0604020202020204" pitchFamily="34" charset="0"/>
                <a:cs typeface="Arial" panose="020B0604020202020204" pitchFamily="34" charset="0"/>
              </a:defRPr>
            </a:lvl1pPr>
            <a:lvl2pPr>
              <a:defRPr sz="3900" b="1">
                <a:solidFill>
                  <a:schemeClr val="tx2"/>
                </a:solidFill>
                <a:latin typeface="Arial" panose="020B0604020202020204" pitchFamily="34" charset="0"/>
                <a:cs typeface="Arial" panose="020B0604020202020204" pitchFamily="34" charset="0"/>
              </a:defRPr>
            </a:lvl2pPr>
            <a:lvl3pPr>
              <a:defRPr sz="3900" b="1">
                <a:solidFill>
                  <a:schemeClr val="tx2"/>
                </a:solidFill>
                <a:latin typeface="Arial" panose="020B0604020202020204" pitchFamily="34" charset="0"/>
                <a:cs typeface="Arial" panose="020B0604020202020204" pitchFamily="34" charset="0"/>
              </a:defRPr>
            </a:lvl3pPr>
            <a:lvl4pPr>
              <a:defRPr sz="3900" b="1">
                <a:solidFill>
                  <a:schemeClr val="tx2"/>
                </a:solidFill>
                <a:latin typeface="Arial" panose="020B0604020202020204" pitchFamily="34" charset="0"/>
                <a:cs typeface="Arial" panose="020B0604020202020204" pitchFamily="34" charset="0"/>
              </a:defRPr>
            </a:lvl4pPr>
            <a:lvl5pPr>
              <a:defRPr sz="3900" b="1">
                <a:solidFill>
                  <a:schemeClr val="tx2"/>
                </a:solidFill>
                <a:latin typeface="Arial" panose="020B0604020202020204" pitchFamily="34" charset="0"/>
                <a:cs typeface="Arial" panose="020B0604020202020204" pitchFamily="34" charset="0"/>
              </a:defRPr>
            </a:lvl5pPr>
            <a:lvl6pPr marL="4572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6pPr>
            <a:lvl7pPr marL="9144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7pPr>
            <a:lvl8pPr marL="13716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8pPr>
            <a:lvl9pPr marL="18288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9pPr>
          </a:lstStyle>
          <a:p>
            <a:r>
              <a:rPr lang="en-US"/>
              <a:t>Độ phức tạp của thuật toán:</a:t>
            </a:r>
          </a:p>
        </p:txBody>
      </p:sp>
      <p:sp>
        <p:nvSpPr>
          <p:cNvPr id="67587" name="Rectangle 3"/>
          <p:cNvSpPr>
            <a:spLocks noChangeArrowheads="1"/>
          </p:cNvSpPr>
          <p:nvPr/>
        </p:nvSpPr>
        <p:spPr bwMode="auto">
          <a:xfrm>
            <a:off x="0" y="1676400"/>
            <a:ext cx="82296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987425" indent="-293688">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281113" indent="-2921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1598613" indent="-315913">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0558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5130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29702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4274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r>
              <a:rPr lang="en-US" sz="2800"/>
              <a:t>Heap sort có độ phức tạp của thuật toán O(n*log(n)). </a:t>
            </a:r>
            <a:r>
              <a:rPr lang="en-US" sz="2800" smtClean="0"/>
              <a:t>Việc cài </a:t>
            </a:r>
            <a:r>
              <a:rPr lang="en-US" sz="2800"/>
              <a:t>đặt và sử dụng Heap sort tương đối khó, và cần phải hiểu về cây nhị phân mới có thể sử dụng tốt. </a:t>
            </a:r>
            <a:r>
              <a:rPr lang="en-US" sz="2800" smtClean="0"/>
              <a:t>Tuy nhiên heap sort có 1 ưu điểm là rất ổn định, trong mọi trường hợp ta luôn được (n*log(n)), giải thuật này không có worst case.</a:t>
            </a:r>
          </a:p>
          <a:p>
            <a:r>
              <a:rPr lang="en-US" sz="2800" smtClean="0"/>
              <a:t>Vì là thuật toán in-place nên độ phức tạp không gian là O(1)</a:t>
            </a:r>
          </a:p>
          <a:p>
            <a:r>
              <a:rPr lang="en-US" sz="2800"/>
              <a:t>Thuật toán không stable, các phần tử bằng nhau có vị trí khác so với lúc chưa sort</a:t>
            </a:r>
          </a:p>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Các thuật toán mới:</a:t>
            </a:r>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mtClean="0"/>
                  <a:t>O(n</a:t>
                </a:r>
                <a:r>
                  <a:rPr lang="en-US" baseline="30000" smtClean="0"/>
                  <a:t>2</a:t>
                </a:r>
                <a:r>
                  <a:rPr lang="en-US" smtClean="0"/>
                  <a:t>) </a:t>
                </a:r>
                <a14:m>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 </m:t>
                            </m:r>
                            <m:r>
                              <a:rPr lang="en-US" b="0" i="1" smtClean="0">
                                <a:latin typeface="Cambria Math" panose="02040503050406030204" pitchFamily="18" charset="0"/>
                              </a:rPr>
                              <m:t>𝑃𝑎𝑛𝑐𝑎𝑘𝑒</m:t>
                            </m:r>
                            <m:r>
                              <a:rPr lang="en-US" b="0" i="1" smtClean="0">
                                <a:latin typeface="Cambria Math" panose="02040503050406030204" pitchFamily="18" charset="0"/>
                              </a:rPr>
                              <m:t> </m:t>
                            </m:r>
                            <m:r>
                              <a:rPr lang="en-US" b="0" i="1" smtClean="0">
                                <a:latin typeface="Cambria Math" panose="02040503050406030204" pitchFamily="18" charset="0"/>
                              </a:rPr>
                              <m:t>𝑠𝑜𝑟𝑡</m:t>
                            </m:r>
                          </m:e>
                          <m:e>
                            <m:r>
                              <a:rPr lang="en-US" b="0" i="1" smtClean="0">
                                <a:latin typeface="Cambria Math" panose="02040503050406030204" pitchFamily="18" charset="0"/>
                              </a:rPr>
                              <m:t>𝐶𝑜𝑐𝑘𝑡𝑎𝑖𝑙</m:t>
                            </m:r>
                            <m:r>
                              <a:rPr lang="en-US" b="0" i="1" smtClean="0">
                                <a:latin typeface="Cambria Math" panose="02040503050406030204" pitchFamily="18" charset="0"/>
                              </a:rPr>
                              <m:t> </m:t>
                            </m:r>
                            <m:r>
                              <a:rPr lang="en-US" b="0" i="1" smtClean="0">
                                <a:latin typeface="Cambria Math" panose="02040503050406030204" pitchFamily="18" charset="0"/>
                              </a:rPr>
                              <m:t>𝑠𝑜𝑟𝑡</m:t>
                            </m:r>
                          </m:e>
                        </m:eqArr>
                      </m:e>
                    </m:d>
                  </m:oMath>
                </a14:m>
                <a:endParaRPr lang="en-US" smtClean="0"/>
              </a:p>
              <a:p>
                <a:r>
                  <a:rPr lang="en-US" smtClean="0"/>
                  <a:t>O(nlogn) </a:t>
                </a:r>
                <a14:m>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 </m:t>
                            </m:r>
                            <m:r>
                              <a:rPr lang="en-US" b="0" i="1" smtClean="0">
                                <a:latin typeface="Cambria Math" panose="02040503050406030204" pitchFamily="18" charset="0"/>
                              </a:rPr>
                              <m:t>𝐶𝑜𝑚𝑏</m:t>
                            </m:r>
                            <m:r>
                              <a:rPr lang="en-US" b="0" i="1" smtClean="0">
                                <a:latin typeface="Cambria Math" panose="02040503050406030204" pitchFamily="18" charset="0"/>
                              </a:rPr>
                              <m:t> </m:t>
                            </m:r>
                            <m:r>
                              <a:rPr lang="en-US" b="0" i="1" smtClean="0">
                                <a:latin typeface="Cambria Math" panose="02040503050406030204" pitchFamily="18" charset="0"/>
                              </a:rPr>
                              <m:t>𝑠𝑜𝑟𝑡</m:t>
                            </m:r>
                          </m:e>
                          <m:e>
                            <m:r>
                              <a:rPr lang="en-US" b="0" i="1" smtClean="0">
                                <a:latin typeface="Cambria Math" panose="02040503050406030204" pitchFamily="18" charset="0"/>
                              </a:rPr>
                              <m:t>𝑇𝑖𝑚</m:t>
                            </m:r>
                            <m:r>
                              <a:rPr lang="en-US" b="0" i="1" smtClean="0">
                                <a:latin typeface="Cambria Math" panose="02040503050406030204" pitchFamily="18" charset="0"/>
                              </a:rPr>
                              <m:t> </m:t>
                            </m:r>
                            <m:r>
                              <a:rPr lang="en-US" b="0" i="1" smtClean="0">
                                <a:latin typeface="Cambria Math" panose="02040503050406030204" pitchFamily="18" charset="0"/>
                              </a:rPr>
                              <m:t>𝑠𝑜𝑟𝑡</m:t>
                            </m:r>
                          </m:e>
                        </m:eqArr>
                      </m:e>
                    </m:d>
                  </m:oMath>
                </a14:m>
                <a:endParaRPr lang="en-US" smtClean="0"/>
              </a:p>
              <a:p>
                <a:r>
                  <a:rPr lang="en-US" smtClean="0"/>
                  <a:t>O(nlog</a:t>
                </a:r>
                <a:r>
                  <a:rPr lang="en-US" baseline="30000" smtClean="0"/>
                  <a:t>2</a:t>
                </a:r>
                <a:r>
                  <a:rPr lang="en-US" smtClean="0"/>
                  <a:t>n): Bitonic sort</a:t>
                </a:r>
              </a:p>
              <a:p>
                <a:r>
                  <a:rPr lang="en-US" smtClean="0"/>
                  <a:t>Non-comparision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 </m:t>
                        </m:r>
                        <m:eqArr>
                          <m:eqArrPr>
                            <m:ctrlPr>
                              <a:rPr lang="en-US" i="1" smtClean="0">
                                <a:latin typeface="Cambria Math" panose="02040503050406030204" pitchFamily="18" charset="0"/>
                              </a:rPr>
                            </m:ctrlPr>
                          </m:eqArrPr>
                          <m:e>
                            <m:r>
                              <a:rPr lang="en-US" b="0" i="1" smtClean="0">
                                <a:latin typeface="Cambria Math" panose="02040503050406030204" pitchFamily="18" charset="0"/>
                              </a:rPr>
                              <m:t>𝐶𝑜𝑢𝑛𝑡𝑖𝑛𝑔</m:t>
                            </m:r>
                            <m:r>
                              <a:rPr lang="en-US" b="0" i="1" smtClean="0">
                                <a:latin typeface="Cambria Math" panose="02040503050406030204" pitchFamily="18" charset="0"/>
                              </a:rPr>
                              <m:t> </m:t>
                            </m:r>
                            <m:r>
                              <a:rPr lang="en-US" b="0" i="1" smtClean="0">
                                <a:latin typeface="Cambria Math" panose="02040503050406030204" pitchFamily="18" charset="0"/>
                              </a:rPr>
                              <m:t>𝑠𝑜𝑟𝑡</m:t>
                            </m:r>
                          </m:e>
                          <m:e>
                            <m:r>
                              <a:rPr lang="en-US" b="0" i="1" smtClean="0">
                                <a:latin typeface="Cambria Math" panose="02040503050406030204" pitchFamily="18" charset="0"/>
                              </a:rPr>
                              <m:t>𝑅𝑎𝑑𝑖𝑥</m:t>
                            </m:r>
                            <m:r>
                              <a:rPr lang="en-US" b="0" i="1" smtClean="0">
                                <a:latin typeface="Cambria Math" panose="02040503050406030204" pitchFamily="18" charset="0"/>
                              </a:rPr>
                              <m:t> </m:t>
                            </m:r>
                            <m:r>
                              <a:rPr lang="en-US" b="0" i="1" smtClean="0">
                                <a:latin typeface="Cambria Math" panose="02040503050406030204" pitchFamily="18" charset="0"/>
                              </a:rPr>
                              <m:t>𝑠𝑜𝑟𝑡</m:t>
                            </m:r>
                          </m:e>
                        </m:eqArr>
                      </m:e>
                    </m:d>
                  </m:oMath>
                </a14:m>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41"/>
                </a:stretch>
              </a:blipFill>
            </p:spPr>
            <p:txBody>
              <a:bodyPr/>
              <a:lstStyle/>
              <a:p>
                <a:r>
                  <a:rPr lang="en-US">
                    <a:noFill/>
                  </a:rPr>
                  <a:t> </a:t>
                </a:r>
              </a:p>
            </p:txBody>
          </p:sp>
        </mc:Fallback>
      </mc:AlternateContent>
    </p:spTree>
    <p:extLst>
      <p:ext uri="{BB962C8B-B14F-4D97-AF65-F5344CB8AC3E}">
        <p14:creationId xmlns:p14="http://schemas.microsoft.com/office/powerpoint/2010/main" val="798626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Cocktail sort</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1676400"/>
            <a:ext cx="6477000" cy="5045676"/>
          </a:xfrm>
        </p:spPr>
      </p:pic>
    </p:spTree>
    <p:extLst>
      <p:ext uri="{BB962C8B-B14F-4D97-AF65-F5344CB8AC3E}">
        <p14:creationId xmlns:p14="http://schemas.microsoft.com/office/powerpoint/2010/main" val="2031417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Cách giải quyết:</a:t>
            </a:r>
            <a:endParaRPr lang="en-US"/>
          </a:p>
        </p:txBody>
      </p:sp>
      <p:sp>
        <p:nvSpPr>
          <p:cNvPr id="3" name="Content Placeholder 2"/>
          <p:cNvSpPr>
            <a:spLocks noGrp="1"/>
          </p:cNvSpPr>
          <p:nvPr>
            <p:ph idx="1"/>
          </p:nvPr>
        </p:nvSpPr>
        <p:spPr/>
        <p:txBody>
          <a:bodyPr/>
          <a:lstStyle/>
          <a:p>
            <a:r>
              <a:rPr lang="en-US" sz="2800" smtClean="0"/>
              <a:t>Cải tiến lại của bubble sort, thuật toán cũng tương tự nhưng giờ đây ta lần lượt duyệt từ đầu đến cuối mảng rồi lại từ cuối về đầu mảng</a:t>
            </a:r>
          </a:p>
          <a:p>
            <a:r>
              <a:rPr lang="en-US" sz="2800" smtClean="0"/>
              <a:t>Mục đích của việc này là để giảm hậu quả của worst case của bubble sort, khi mà những số cực bé lại nằm ở những vị trí cuối của mảng =&gt; số đó sẽ mất rất lâu để có thể về đúng vị trí của mình do chỉ có thể nhích về trái một bước ở mỗi lần lặp.</a:t>
            </a:r>
            <a:endParaRPr lang="en-US" sz="2800"/>
          </a:p>
        </p:txBody>
      </p:sp>
    </p:spTree>
    <p:extLst>
      <p:ext uri="{BB962C8B-B14F-4D97-AF65-F5344CB8AC3E}">
        <p14:creationId xmlns:p14="http://schemas.microsoft.com/office/powerpoint/2010/main" val="124390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4"/>
          <p:cNvSpPr>
            <a:spLocks noChangeArrowheads="1"/>
          </p:cNvSpPr>
          <p:nvPr/>
        </p:nvSpPr>
        <p:spPr bwMode="auto">
          <a:xfrm>
            <a:off x="0" y="0"/>
            <a:ext cx="7772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r">
              <a:defRPr sz="4800" b="1">
                <a:solidFill>
                  <a:schemeClr val="tx2"/>
                </a:solidFill>
                <a:latin typeface="Arial" panose="020B0604020202020204" pitchFamily="34" charset="0"/>
                <a:cs typeface="Arial" panose="020B0604020202020204" pitchFamily="34" charset="0"/>
              </a:defRPr>
            </a:lvl1pPr>
            <a:lvl2pPr algn="r">
              <a:defRPr sz="4800" b="1">
                <a:solidFill>
                  <a:schemeClr val="tx2"/>
                </a:solidFill>
                <a:latin typeface="Arial" panose="020B0604020202020204" pitchFamily="34" charset="0"/>
                <a:cs typeface="Arial" panose="020B0604020202020204" pitchFamily="34" charset="0"/>
              </a:defRPr>
            </a:lvl2pPr>
            <a:lvl3pPr algn="r">
              <a:defRPr sz="4800" b="1">
                <a:solidFill>
                  <a:schemeClr val="tx2"/>
                </a:solidFill>
                <a:latin typeface="Arial" panose="020B0604020202020204" pitchFamily="34" charset="0"/>
                <a:cs typeface="Arial" panose="020B0604020202020204" pitchFamily="34" charset="0"/>
              </a:defRPr>
            </a:lvl3pPr>
            <a:lvl4pPr algn="r">
              <a:defRPr sz="4800" b="1">
                <a:solidFill>
                  <a:schemeClr val="tx2"/>
                </a:solidFill>
                <a:latin typeface="Arial" panose="020B0604020202020204" pitchFamily="34" charset="0"/>
                <a:cs typeface="Arial" panose="020B0604020202020204" pitchFamily="34" charset="0"/>
              </a:defRPr>
            </a:lvl4pPr>
            <a:lvl5pPr algn="r">
              <a:defRPr sz="4800" b="1">
                <a:solidFill>
                  <a:schemeClr val="tx2"/>
                </a:solidFill>
                <a:latin typeface="Arial" panose="020B0604020202020204" pitchFamily="34" charset="0"/>
                <a:cs typeface="Arial" panose="020B0604020202020204" pitchFamily="34" charset="0"/>
              </a:defRPr>
            </a:lvl5pPr>
            <a:lvl6pPr marL="457200" algn="r" fontAlgn="base">
              <a:spcBef>
                <a:spcPct val="0"/>
              </a:spcBef>
              <a:spcAft>
                <a:spcPct val="0"/>
              </a:spcAft>
              <a:defRPr sz="4800" b="1">
                <a:solidFill>
                  <a:schemeClr val="tx2"/>
                </a:solidFill>
                <a:latin typeface="Arial" panose="020B0604020202020204" pitchFamily="34" charset="0"/>
                <a:cs typeface="Arial" panose="020B0604020202020204" pitchFamily="34" charset="0"/>
              </a:defRPr>
            </a:lvl6pPr>
            <a:lvl7pPr marL="914400" algn="r" fontAlgn="base">
              <a:spcBef>
                <a:spcPct val="0"/>
              </a:spcBef>
              <a:spcAft>
                <a:spcPct val="0"/>
              </a:spcAft>
              <a:defRPr sz="4800" b="1">
                <a:solidFill>
                  <a:schemeClr val="tx2"/>
                </a:solidFill>
                <a:latin typeface="Arial" panose="020B0604020202020204" pitchFamily="34" charset="0"/>
                <a:cs typeface="Arial" panose="020B0604020202020204" pitchFamily="34" charset="0"/>
              </a:defRPr>
            </a:lvl7pPr>
            <a:lvl8pPr marL="1371600" algn="r" fontAlgn="base">
              <a:spcBef>
                <a:spcPct val="0"/>
              </a:spcBef>
              <a:spcAft>
                <a:spcPct val="0"/>
              </a:spcAft>
              <a:defRPr sz="4800" b="1">
                <a:solidFill>
                  <a:schemeClr val="tx2"/>
                </a:solidFill>
                <a:latin typeface="Arial" panose="020B0604020202020204" pitchFamily="34" charset="0"/>
                <a:cs typeface="Arial" panose="020B0604020202020204" pitchFamily="34" charset="0"/>
              </a:defRPr>
            </a:lvl8pPr>
            <a:lvl9pPr marL="1828800" algn="r" fontAlgn="base">
              <a:spcBef>
                <a:spcPct val="0"/>
              </a:spcBef>
              <a:spcAft>
                <a:spcPct val="0"/>
              </a:spcAft>
              <a:defRPr sz="4800" b="1">
                <a:solidFill>
                  <a:schemeClr val="tx2"/>
                </a:solidFill>
                <a:latin typeface="Arial" panose="020B0604020202020204" pitchFamily="34" charset="0"/>
                <a:cs typeface="Arial" panose="020B0604020202020204" pitchFamily="34" charset="0"/>
              </a:defRPr>
            </a:lvl9pPr>
          </a:lstStyle>
          <a:p>
            <a:pPr algn="l"/>
            <a:r>
              <a:rPr lang="en-US" sz="2800"/>
              <a:t>Bubble sort ( </a:t>
            </a:r>
            <a:r>
              <a:rPr lang="en-US" sz="2800" err="1"/>
              <a:t>Sắp</a:t>
            </a:r>
            <a:r>
              <a:rPr lang="en-US" sz="2800"/>
              <a:t> xếp bằng cách đổi chỗ )</a:t>
            </a:r>
          </a:p>
        </p:txBody>
      </p:sp>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l="1619" t="5333" b="6667"/>
          <a:stretch>
            <a:fillRect/>
          </a:stretch>
        </p:blipFill>
        <p:spPr bwMode="auto">
          <a:xfrm>
            <a:off x="0" y="533400"/>
            <a:ext cx="462915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6"/>
          <p:cNvPicPr>
            <a:picLocks noChangeAspect="1" noChangeArrowheads="1"/>
          </p:cNvPicPr>
          <p:nvPr/>
        </p:nvPicPr>
        <p:blipFill>
          <a:blip r:embed="rId4">
            <a:extLst>
              <a:ext uri="{28A0092B-C50C-407E-A947-70E740481C1C}">
                <a14:useLocalDpi xmlns:a14="http://schemas.microsoft.com/office/drawing/2010/main" val="0"/>
              </a:ext>
            </a:extLst>
          </a:blip>
          <a:srcRect l="5576" t="1918" r="13589"/>
          <a:stretch>
            <a:fillRect/>
          </a:stretch>
        </p:blipFill>
        <p:spPr bwMode="auto">
          <a:xfrm>
            <a:off x="2819400" y="2962275"/>
            <a:ext cx="4419600" cy="389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Độ phức tạp:</a:t>
            </a:r>
            <a:endParaRPr lang="en-US"/>
          </a:p>
        </p:txBody>
      </p:sp>
      <p:sp>
        <p:nvSpPr>
          <p:cNvPr id="3" name="Content Placeholder 2"/>
          <p:cNvSpPr>
            <a:spLocks noGrp="1"/>
          </p:cNvSpPr>
          <p:nvPr>
            <p:ph idx="1"/>
          </p:nvPr>
        </p:nvSpPr>
        <p:spPr/>
        <p:txBody>
          <a:bodyPr/>
          <a:lstStyle/>
          <a:p>
            <a:r>
              <a:rPr lang="en-US" smtClean="0"/>
              <a:t>Tuy là cải tiển nhưng lại không đáng kể, độ phức tạp thời gian vẫn là O(n</a:t>
            </a:r>
            <a:r>
              <a:rPr lang="en-US" baseline="30000" smtClean="0"/>
              <a:t>2</a:t>
            </a:r>
            <a:r>
              <a:rPr lang="en-US" smtClean="0"/>
              <a:t>), chủ yếu nhìn cho thích mắt và phục vụ mục đích giảng dạy.</a:t>
            </a:r>
          </a:p>
          <a:p>
            <a:r>
              <a:rPr lang="en-US" smtClean="0"/>
              <a:t>Vì là thuật toán in-place nên độ phức tạp không gian là O(1)</a:t>
            </a:r>
          </a:p>
          <a:p>
            <a:r>
              <a:rPr lang="en-US"/>
              <a:t>Thuật toán này có stable (tức là không làm đảo lộn vị trí các phần tử bằng nhau so với lúc chưa sắp xếp)</a:t>
            </a:r>
          </a:p>
          <a:p>
            <a:endParaRPr lang="en-US"/>
          </a:p>
        </p:txBody>
      </p:sp>
    </p:spTree>
    <p:extLst>
      <p:ext uri="{BB962C8B-B14F-4D97-AF65-F5344CB8AC3E}">
        <p14:creationId xmlns:p14="http://schemas.microsoft.com/office/powerpoint/2010/main" val="2251714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Pancake sort</a:t>
            </a:r>
            <a:endParaRPr lang="en-US"/>
          </a:p>
        </p:txBody>
      </p:sp>
      <p:sp>
        <p:nvSpPr>
          <p:cNvPr id="3" name="Content Placeholder 2"/>
          <p:cNvSpPr>
            <a:spLocks noGrp="1"/>
          </p:cNvSpPr>
          <p:nvPr>
            <p:ph idx="1"/>
          </p:nvPr>
        </p:nvSpPr>
        <p:spPr>
          <a:xfrm>
            <a:off x="457200" y="1600200"/>
            <a:ext cx="8229600" cy="4411662"/>
          </a:xfrm>
        </p:spPr>
        <p:txBody>
          <a:bodyPr/>
          <a:lstStyle/>
          <a:p>
            <a:r>
              <a:rPr lang="en-US" smtClean="0"/>
              <a:t>Video: </a:t>
            </a:r>
            <a:endParaRPr lang="en-US"/>
          </a:p>
        </p:txBody>
      </p:sp>
      <p:pic>
        <p:nvPicPr>
          <p:cNvPr id="4" name="Pancake sort algorithm visualization with VT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48549" y="2209800"/>
            <a:ext cx="6046902" cy="4535177"/>
          </a:xfrm>
          <a:prstGeom prst="rect">
            <a:avLst/>
          </a:prstGeom>
        </p:spPr>
      </p:pic>
    </p:spTree>
    <p:extLst>
      <p:ext uri="{BB962C8B-B14F-4D97-AF65-F5344CB8AC3E}">
        <p14:creationId xmlns:p14="http://schemas.microsoft.com/office/powerpoint/2010/main" val="36412881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Cách giải quyết:</a:t>
            </a:r>
            <a:endParaRPr lang="en-US"/>
          </a:p>
        </p:txBody>
      </p:sp>
      <p:sp>
        <p:nvSpPr>
          <p:cNvPr id="3" name="Content Placeholder 2"/>
          <p:cNvSpPr>
            <a:spLocks noGrp="1"/>
          </p:cNvSpPr>
          <p:nvPr>
            <p:ph idx="1"/>
          </p:nvPr>
        </p:nvSpPr>
        <p:spPr/>
        <p:txBody>
          <a:bodyPr/>
          <a:lstStyle/>
          <a:p>
            <a:r>
              <a:rPr lang="en-US" sz="2200" smtClean="0"/>
              <a:t>Mục đích của việc làm ra thuật toán này là: chỉ dung việc lật 1 mảng con của mảng ban đầu mà ta cũng có thể sắp xếp được mảng thành đúng thứ tự</a:t>
            </a:r>
          </a:p>
          <a:p>
            <a:r>
              <a:rPr lang="en-US" sz="2200" smtClean="0"/>
              <a:t>Đầu tiên ta tìm vị trí của phần tử lớn nhất hiện tại, sau đó lật mảng con đó từ vị trí ban đầu đến vị trí của max =&gt; phần tử lớn nhất giờ đây sẽ ở vị trí ban đầu</a:t>
            </a:r>
          </a:p>
          <a:p>
            <a:r>
              <a:rPr lang="en-US" sz="2200" smtClean="0"/>
              <a:t>Sau đó ta lật toàn bộ cả mảng từ 0 đến n – 1 =&gt; phần tử lớn nhất ở cuối.</a:t>
            </a:r>
          </a:p>
          <a:p>
            <a:r>
              <a:rPr lang="en-US" sz="2200" smtClean="0"/>
              <a:t>Ta lại tiếp tục lặp lại, tìm phần tử lớn nhất rồi lật cho nó lên đầu, sau đó lật mảng từ 0 đến n – 2 (vì vị trí n – 1 đã có phần tử lớn nhất, vị trí đó được coi là đã sắp xếp xong) =&gt; phần tử lớn thứ 2 được đặt đúng vị trí n – 2</a:t>
            </a:r>
          </a:p>
          <a:p>
            <a:r>
              <a:rPr lang="en-US" sz="2200" smtClean="0"/>
              <a:t>Tiếp tục lặp lại các bước trên...</a:t>
            </a:r>
          </a:p>
        </p:txBody>
      </p:sp>
    </p:spTree>
    <p:extLst>
      <p:ext uri="{BB962C8B-B14F-4D97-AF65-F5344CB8AC3E}">
        <p14:creationId xmlns:p14="http://schemas.microsoft.com/office/powerpoint/2010/main" val="321904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Độ phức tạp:</a:t>
            </a:r>
            <a:endParaRPr lang="en-US"/>
          </a:p>
        </p:txBody>
      </p:sp>
      <p:sp>
        <p:nvSpPr>
          <p:cNvPr id="3" name="Content Placeholder 2"/>
          <p:cNvSpPr>
            <a:spLocks noGrp="1"/>
          </p:cNvSpPr>
          <p:nvPr>
            <p:ph idx="1"/>
          </p:nvPr>
        </p:nvSpPr>
        <p:spPr/>
        <p:txBody>
          <a:bodyPr/>
          <a:lstStyle/>
          <a:p>
            <a:r>
              <a:rPr lang="en-US" smtClean="0"/>
              <a:t>Thuật toán chủ yếu làm cho vui và nhìn cho thích mắt.</a:t>
            </a:r>
          </a:p>
          <a:p>
            <a:r>
              <a:rPr lang="en-US" smtClean="0"/>
              <a:t>Trong thuật toán này ta sẽ thực hiện lật O(n) lần, mỗi lần lật ta lại thực hiện tráo cũng O(n) lần =&gt; độ phức tạp thuật toán này là O(n</a:t>
            </a:r>
            <a:r>
              <a:rPr lang="en-US" baseline="30000" smtClean="0"/>
              <a:t>2</a:t>
            </a:r>
            <a:r>
              <a:rPr lang="en-US" smtClean="0"/>
              <a:t>)</a:t>
            </a:r>
          </a:p>
          <a:p>
            <a:r>
              <a:rPr lang="en-US" smtClean="0"/>
              <a:t>Thuật toán in-place, độ phức tạp không gian là O(1)</a:t>
            </a:r>
          </a:p>
          <a:p>
            <a:r>
              <a:rPr lang="en-US"/>
              <a:t>Thuật toán không stable, các phần tử bằng nhau có vị trí khác so với lúc chưa sort</a:t>
            </a:r>
          </a:p>
          <a:p>
            <a:endParaRPr lang="en-US"/>
          </a:p>
        </p:txBody>
      </p:sp>
    </p:spTree>
    <p:extLst>
      <p:ext uri="{BB962C8B-B14F-4D97-AF65-F5344CB8AC3E}">
        <p14:creationId xmlns:p14="http://schemas.microsoft.com/office/powerpoint/2010/main" val="2457069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Comb sort</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438063"/>
            <a:ext cx="6324600" cy="5134776"/>
          </a:xfrm>
        </p:spPr>
      </p:pic>
    </p:spTree>
    <p:extLst>
      <p:ext uri="{BB962C8B-B14F-4D97-AF65-F5344CB8AC3E}">
        <p14:creationId xmlns:p14="http://schemas.microsoft.com/office/powerpoint/2010/main" val="3670252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Cách giải quyết:</a:t>
            </a:r>
            <a:endParaRPr lang="en-US"/>
          </a:p>
        </p:txBody>
      </p:sp>
      <p:sp>
        <p:nvSpPr>
          <p:cNvPr id="3" name="Content Placeholder 2"/>
          <p:cNvSpPr>
            <a:spLocks noGrp="1"/>
          </p:cNvSpPr>
          <p:nvPr>
            <p:ph idx="1"/>
          </p:nvPr>
        </p:nvSpPr>
        <p:spPr/>
        <p:txBody>
          <a:bodyPr/>
          <a:lstStyle/>
          <a:p>
            <a:r>
              <a:rPr lang="en-US" smtClean="0"/>
              <a:t>Một phiên bản cải tiến của bubble sort, thay vì so sánh các gap = 1 liên tục thì ta dùng gap lớn: khởi tạo giá trị ban đầu của gap là độ lớn của mảng, rồi sau mỗi vòng lặp ta giảm gap đi 1.3 lần</a:t>
            </a:r>
          </a:p>
          <a:p>
            <a:r>
              <a:rPr lang="en-US" smtClean="0"/>
              <a:t>Nhìn chung thuật toán này khá giống với shell sort nhưng shell sort lại là cải tiến của insertion sort.</a:t>
            </a:r>
            <a:endParaRPr lang="en-US"/>
          </a:p>
        </p:txBody>
      </p:sp>
    </p:spTree>
    <p:extLst>
      <p:ext uri="{BB962C8B-B14F-4D97-AF65-F5344CB8AC3E}">
        <p14:creationId xmlns:p14="http://schemas.microsoft.com/office/powerpoint/2010/main" val="2589313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Độ phức tạp:</a:t>
            </a:r>
            <a:endParaRPr lang="en-US"/>
          </a:p>
        </p:txBody>
      </p:sp>
      <p:sp>
        <p:nvSpPr>
          <p:cNvPr id="3" name="Content Placeholder 2"/>
          <p:cNvSpPr>
            <a:spLocks noGrp="1"/>
          </p:cNvSpPr>
          <p:nvPr>
            <p:ph idx="1"/>
          </p:nvPr>
        </p:nvSpPr>
        <p:spPr/>
        <p:txBody>
          <a:bodyPr/>
          <a:lstStyle/>
          <a:p>
            <a:r>
              <a:rPr lang="en-US" sz="2500" smtClean="0"/>
              <a:t>Bubble sort sẽ cực chậm khi gặp phải các turtles – những phần tử giá trị cực nhỏ nằm ở cuối mảng, do các turtles chỉ có thể nhích về bên trái 1 đơn vị qua mỗi vòng lặp</a:t>
            </a:r>
          </a:p>
          <a:p>
            <a:r>
              <a:rPr lang="en-US" sz="2500" smtClean="0"/>
              <a:t>Giờ đây khi ta có gap lớn, các turtles này có thể dịch chuyển khá nhanh về đầu mảng.</a:t>
            </a:r>
          </a:p>
          <a:p>
            <a:r>
              <a:rPr lang="en-US" sz="2500" smtClean="0"/>
              <a:t>Qua thực nghiệm và tính toán, người ta đã tính được độ phức tạp thời gian của thuật toán này là O(nlogn). </a:t>
            </a:r>
          </a:p>
          <a:p>
            <a:r>
              <a:rPr lang="en-US" sz="2500" smtClean="0"/>
              <a:t>Thuật toán in-place, độ phức tạp không gian là O(1)</a:t>
            </a:r>
          </a:p>
          <a:p>
            <a:r>
              <a:rPr lang="en-US" sz="2800"/>
              <a:t>Thuật toán không stable, các phần tử bằng nhau có vị trí khác so với lúc chưa sort</a:t>
            </a:r>
          </a:p>
          <a:p>
            <a:endParaRPr lang="en-US" sz="2500" smtClean="0"/>
          </a:p>
          <a:p>
            <a:pPr marL="0" indent="0">
              <a:buNone/>
            </a:pPr>
            <a:endParaRPr lang="en-US" smtClean="0"/>
          </a:p>
        </p:txBody>
      </p:sp>
    </p:spTree>
    <p:extLst>
      <p:ext uri="{BB962C8B-B14F-4D97-AF65-F5344CB8AC3E}">
        <p14:creationId xmlns:p14="http://schemas.microsoft.com/office/powerpoint/2010/main" val="2187994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Tim sort</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524000"/>
            <a:ext cx="5105400" cy="5105400"/>
          </a:xfrm>
        </p:spPr>
      </p:pic>
    </p:spTree>
    <p:extLst>
      <p:ext uri="{BB962C8B-B14F-4D97-AF65-F5344CB8AC3E}">
        <p14:creationId xmlns:p14="http://schemas.microsoft.com/office/powerpoint/2010/main" val="7975731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Cách giải quyết:</a:t>
            </a:r>
            <a:endParaRPr lang="en-US"/>
          </a:p>
        </p:txBody>
      </p:sp>
      <p:sp>
        <p:nvSpPr>
          <p:cNvPr id="3" name="Content Placeholder 2"/>
          <p:cNvSpPr>
            <a:spLocks noGrp="1"/>
          </p:cNvSpPr>
          <p:nvPr>
            <p:ph idx="1"/>
          </p:nvPr>
        </p:nvSpPr>
        <p:spPr/>
        <p:txBody>
          <a:bodyPr/>
          <a:lstStyle/>
          <a:p>
            <a:r>
              <a:rPr lang="en-US" sz="2600" smtClean="0"/>
              <a:t>Là thuật toán hybrid kết hợp giữa insertion sort và merge sort</a:t>
            </a:r>
          </a:p>
          <a:p>
            <a:r>
              <a:rPr lang="en-US" sz="2600" smtClean="0"/>
              <a:t>Thuật toán chia mảng ban đầu thành các mảng con, được gọi là “run”, sau đó thực hiện insertion sort ở trong từng “run”, rồi thực hiện merge giữa các “run” với nhau.</a:t>
            </a:r>
          </a:p>
          <a:p>
            <a:r>
              <a:rPr lang="en-US" sz="2600" smtClean="0"/>
              <a:t>Vì insertion sort chạy khá nhanh khi kích cỡ mảng nhỏ nên thuật toán này khá tốt, ngoài ra tim sort sắp xếp real world data rất tốt do insertion sort là thuật toán nhanh nhất khi gặp mảng almost sorted.</a:t>
            </a:r>
            <a:endParaRPr lang="en-US" sz="2600"/>
          </a:p>
        </p:txBody>
      </p:sp>
    </p:spTree>
    <p:extLst>
      <p:ext uri="{BB962C8B-B14F-4D97-AF65-F5344CB8AC3E}">
        <p14:creationId xmlns:p14="http://schemas.microsoft.com/office/powerpoint/2010/main" val="1970205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Độ phức tạp:</a:t>
            </a:r>
            <a:endParaRPr lang="en-US"/>
          </a:p>
        </p:txBody>
      </p:sp>
      <p:sp>
        <p:nvSpPr>
          <p:cNvPr id="3" name="Content Placeholder 2"/>
          <p:cNvSpPr>
            <a:spLocks noGrp="1"/>
          </p:cNvSpPr>
          <p:nvPr>
            <p:ph idx="1"/>
          </p:nvPr>
        </p:nvSpPr>
        <p:spPr/>
        <p:txBody>
          <a:bodyPr/>
          <a:lstStyle/>
          <a:p>
            <a:r>
              <a:rPr lang="en-US" smtClean="0"/>
              <a:t>Độ phức tạp thời gian là O(nlogn), best case sẽ là O(n) khi gặp mảng almost sorted.</a:t>
            </a:r>
          </a:p>
          <a:p>
            <a:r>
              <a:rPr lang="en-US" smtClean="0"/>
              <a:t>Độ phức tạp không gian là O(n) vì phải tạo mảng riêng cho việc merge.</a:t>
            </a:r>
          </a:p>
          <a:p>
            <a:r>
              <a:rPr lang="en-US" smtClean="0"/>
              <a:t>Đây là một thuật toán stable, vị trí các phần tử giống nhau sau khi sort không bị đảo lộn so với ban đầu.</a:t>
            </a:r>
            <a:endParaRPr lang="en-US"/>
          </a:p>
        </p:txBody>
      </p:sp>
    </p:spTree>
    <p:extLst>
      <p:ext uri="{BB962C8B-B14F-4D97-AF65-F5344CB8AC3E}">
        <p14:creationId xmlns:p14="http://schemas.microsoft.com/office/powerpoint/2010/main" val="4274907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0"/>
            <a:ext cx="7543800" cy="731838"/>
          </a:xfrm>
        </p:spPr>
        <p:txBody>
          <a:bodyPr/>
          <a:lstStyle/>
          <a:p>
            <a:r>
              <a:rPr lang="en-US"/>
              <a:t>Cách giải quyết :</a:t>
            </a:r>
          </a:p>
        </p:txBody>
      </p:sp>
      <p:sp>
        <p:nvSpPr>
          <p:cNvPr id="17411" name="Rectangle 3"/>
          <p:cNvSpPr>
            <a:spLocks noGrp="1" noChangeArrowheads="1"/>
          </p:cNvSpPr>
          <p:nvPr>
            <p:ph type="body" idx="1"/>
          </p:nvPr>
        </p:nvSpPr>
        <p:spPr>
          <a:xfrm>
            <a:off x="0" y="685800"/>
            <a:ext cx="8229600" cy="3462338"/>
          </a:xfrm>
        </p:spPr>
        <p:txBody>
          <a:bodyPr/>
          <a:lstStyle/>
          <a:p>
            <a:r>
              <a:rPr lang="en-US"/>
              <a:t>Nhìn vào hình mô tả bên trên chắc các bạn đã hình dung ra các mà phương pháp này sử dụng để sắp xếp các phần như nào rồi nhỉ. Phương pháp này sẽ duyệt danh sách nhiều lần, trong mỗi lần duyệt sẽ lần lượt so sánh cặp nút thứ i và thứ i+1 và đổi chỗ hai nút này nếu chúng không đúng thứ tự.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Bitonic sort</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2362200"/>
            <a:ext cx="8823316" cy="3886200"/>
          </a:xfrm>
        </p:spPr>
      </p:pic>
    </p:spTree>
    <p:extLst>
      <p:ext uri="{BB962C8B-B14F-4D97-AF65-F5344CB8AC3E}">
        <p14:creationId xmlns:p14="http://schemas.microsoft.com/office/powerpoint/2010/main" val="27441120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Cách giải quyết:</a:t>
            </a:r>
            <a:endParaRPr lang="en-US"/>
          </a:p>
        </p:txBody>
      </p:sp>
      <p:sp>
        <p:nvSpPr>
          <p:cNvPr id="3" name="Content Placeholder 2"/>
          <p:cNvSpPr>
            <a:spLocks noGrp="1"/>
          </p:cNvSpPr>
          <p:nvPr>
            <p:ph idx="1"/>
          </p:nvPr>
        </p:nvSpPr>
        <p:spPr>
          <a:xfrm>
            <a:off x="0" y="1417638"/>
            <a:ext cx="9220200" cy="4411662"/>
          </a:xfrm>
        </p:spPr>
        <p:txBody>
          <a:bodyPr/>
          <a:lstStyle/>
          <a:p>
            <a:pPr lvl="1"/>
            <a:r>
              <a:rPr lang="en-US" sz="1400"/>
              <a:t>bitonicMerge(arr[], start_index, n, direction) {</a:t>
            </a:r>
          </a:p>
          <a:p>
            <a:pPr lvl="1"/>
            <a:r>
              <a:rPr lang="en-US" sz="1400"/>
              <a:t>    if (n &gt; 1) then {</a:t>
            </a:r>
          </a:p>
          <a:p>
            <a:pPr lvl="1"/>
            <a:r>
              <a:rPr lang="en-US" sz="1400"/>
              <a:t>        k := n / 2;</a:t>
            </a:r>
          </a:p>
          <a:p>
            <a:pPr lvl="1"/>
            <a:r>
              <a:rPr lang="en-US" sz="1400"/>
              <a:t>        for i = start_index to start_index + k - 1 </a:t>
            </a:r>
            <a:r>
              <a:rPr lang="en-US" sz="1400" smtClean="0"/>
              <a:t>do {</a:t>
            </a:r>
            <a:endParaRPr lang="en-US" sz="1400"/>
          </a:p>
          <a:p>
            <a:pPr lvl="1"/>
            <a:r>
              <a:rPr lang="en-US" sz="1400"/>
              <a:t>            if ( (arr[i] &gt; arr[i + k] &amp;&amp; direction = ascending)</a:t>
            </a:r>
          </a:p>
          <a:p>
            <a:pPr lvl="1"/>
            <a:r>
              <a:rPr lang="en-US" sz="1400"/>
              <a:t>                or (arr[i] &lt; arr[i + k] &amp;&amp; direction = descending) then {</a:t>
            </a:r>
          </a:p>
          <a:p>
            <a:pPr lvl="1"/>
            <a:r>
              <a:rPr lang="en-US" sz="1400"/>
              <a:t>                    swap(arr[i], arr[i + k]);</a:t>
            </a:r>
          </a:p>
          <a:p>
            <a:pPr lvl="1"/>
            <a:r>
              <a:rPr lang="en-US" sz="1400"/>
              <a:t>                }</a:t>
            </a:r>
          </a:p>
          <a:p>
            <a:pPr lvl="1"/>
            <a:r>
              <a:rPr lang="en-US" sz="1400"/>
              <a:t>        }</a:t>
            </a:r>
          </a:p>
          <a:p>
            <a:pPr lvl="1"/>
            <a:r>
              <a:rPr lang="en-US" sz="1400"/>
              <a:t>        bitonicMerge(arr, start_index, k, direction);</a:t>
            </a:r>
          </a:p>
          <a:p>
            <a:pPr lvl="1"/>
            <a:r>
              <a:rPr lang="en-US" sz="1400"/>
              <a:t>        bitonicMerge(arr, start_index + k, k, direction);</a:t>
            </a:r>
          </a:p>
          <a:p>
            <a:pPr lvl="1"/>
            <a:r>
              <a:rPr lang="en-US" sz="1400"/>
              <a:t>    }</a:t>
            </a:r>
          </a:p>
          <a:p>
            <a:pPr lvl="1"/>
            <a:r>
              <a:rPr lang="en-US" sz="1400"/>
              <a:t>}</a:t>
            </a:r>
          </a:p>
          <a:p>
            <a:pPr lvl="1"/>
            <a:endParaRPr lang="en-US" sz="1400"/>
          </a:p>
          <a:p>
            <a:pPr lvl="1"/>
            <a:r>
              <a:rPr lang="en-US" sz="1400"/>
              <a:t>void bitonicSort(arr[], start_index, n, direction){</a:t>
            </a:r>
          </a:p>
          <a:p>
            <a:pPr lvl="1"/>
            <a:r>
              <a:rPr lang="en-US" sz="1400"/>
              <a:t>    if (n &gt; 1) then {</a:t>
            </a:r>
          </a:p>
          <a:p>
            <a:pPr lvl="1"/>
            <a:r>
              <a:rPr lang="en-US" sz="1400"/>
              <a:t>        k := n / 2;</a:t>
            </a:r>
          </a:p>
          <a:p>
            <a:pPr lvl="1"/>
            <a:r>
              <a:rPr lang="en-US" sz="1400"/>
              <a:t>        bitonicSort(arr, start_index, k, ascending);</a:t>
            </a:r>
          </a:p>
          <a:p>
            <a:pPr lvl="1"/>
            <a:r>
              <a:rPr lang="en-US" sz="1400"/>
              <a:t>        bitonicSort(arr, start_index + k, k, descending);</a:t>
            </a:r>
          </a:p>
          <a:p>
            <a:pPr lvl="1"/>
            <a:r>
              <a:rPr lang="en-US" sz="1400"/>
              <a:t>        bitonicMerge(arr, start_index, n, dir);</a:t>
            </a:r>
          </a:p>
          <a:p>
            <a:pPr lvl="1"/>
            <a:r>
              <a:rPr lang="en-US" sz="1400"/>
              <a:t>    }</a:t>
            </a:r>
          </a:p>
          <a:p>
            <a:pPr lvl="1"/>
            <a:r>
              <a:rPr lang="en-US" sz="1400"/>
              <a:t>}</a:t>
            </a:r>
          </a:p>
          <a:p>
            <a:pPr lvl="1"/>
            <a:endParaRPr lang="en-US" sz="1500"/>
          </a:p>
        </p:txBody>
      </p:sp>
    </p:spTree>
    <p:extLst>
      <p:ext uri="{BB962C8B-B14F-4D97-AF65-F5344CB8AC3E}">
        <p14:creationId xmlns:p14="http://schemas.microsoft.com/office/powerpoint/2010/main" val="1132530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Độ phức tạp:</a:t>
            </a:r>
            <a:endParaRPr lang="en-US"/>
          </a:p>
        </p:txBody>
      </p:sp>
      <p:sp>
        <p:nvSpPr>
          <p:cNvPr id="3" name="Content Placeholder 2"/>
          <p:cNvSpPr>
            <a:spLocks noGrp="1"/>
          </p:cNvSpPr>
          <p:nvPr>
            <p:ph idx="1"/>
          </p:nvPr>
        </p:nvSpPr>
        <p:spPr/>
        <p:txBody>
          <a:bodyPr/>
          <a:lstStyle/>
          <a:p>
            <a:r>
              <a:rPr lang="en-US" smtClean="0"/>
              <a:t>Độ phức tạp thời gian là O(nlog</a:t>
            </a:r>
            <a:r>
              <a:rPr lang="en-US" baseline="30000" smtClean="0"/>
              <a:t>2</a:t>
            </a:r>
            <a:r>
              <a:rPr lang="en-US" smtClean="0"/>
              <a:t>n), tuy vậy, thuật toán có ưu điểm là từng cặp số được so sánh độc lập với nhau một cách riêng biệt, không liên quan đến nhau =&gt; có thể chia việc sắp xếp cho nhiều máy tính thực hiện cùng một lúc =&gt; đẩy nhanh tốc độ sắp xếp.</a:t>
            </a:r>
          </a:p>
          <a:p>
            <a:r>
              <a:rPr lang="en-US" smtClean="0"/>
              <a:t>Độ phức tạp không gian là O(nlog</a:t>
            </a:r>
            <a:r>
              <a:rPr lang="en-US" baseline="30000" smtClean="0"/>
              <a:t>2</a:t>
            </a:r>
            <a:r>
              <a:rPr lang="en-US" smtClean="0"/>
              <a:t>n).</a:t>
            </a:r>
          </a:p>
          <a:p>
            <a:r>
              <a:rPr lang="en-US" smtClean="0"/>
              <a:t>Thuật toán này không stable, các phần tử bằng nhau bị đảo vị trí sau khi sort.</a:t>
            </a:r>
          </a:p>
          <a:p>
            <a:endParaRPr lang="en-US"/>
          </a:p>
        </p:txBody>
      </p:sp>
    </p:spTree>
    <p:extLst>
      <p:ext uri="{BB962C8B-B14F-4D97-AF65-F5344CB8AC3E}">
        <p14:creationId xmlns:p14="http://schemas.microsoft.com/office/powerpoint/2010/main" val="456315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0" y="152400"/>
            <a:ext cx="8001000" cy="655638"/>
          </a:xfrm>
        </p:spPr>
        <p:txBody>
          <a:bodyPr/>
          <a:lstStyle/>
          <a:p>
            <a:r>
              <a:rPr lang="en-US"/>
              <a:t>Radix Sort (Sắp xếp theo cơ số)</a:t>
            </a:r>
          </a:p>
        </p:txBody>
      </p:sp>
      <p:pic>
        <p:nvPicPr>
          <p:cNvPr id="573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43000"/>
            <a:ext cx="7858125" cy="493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0" y="152400"/>
            <a:ext cx="8001000" cy="655638"/>
          </a:xfrm>
        </p:spPr>
        <p:txBody>
          <a:bodyPr/>
          <a:lstStyle/>
          <a:p>
            <a:r>
              <a:rPr lang="en-US"/>
              <a:t>Radix Sort (Sắp xếp theo cơ số)</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1581"/>
            <a:ext cx="9144000" cy="5186419"/>
          </a:xfrm>
          <a:prstGeom prst="rect">
            <a:avLst/>
          </a:prstGeom>
        </p:spPr>
      </p:pic>
    </p:spTree>
    <p:extLst>
      <p:ext uri="{BB962C8B-B14F-4D97-AF65-F5344CB8AC3E}">
        <p14:creationId xmlns:p14="http://schemas.microsoft.com/office/powerpoint/2010/main" val="3982424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t>Cách giải quyết:</a:t>
            </a:r>
          </a:p>
        </p:txBody>
      </p:sp>
      <p:sp>
        <p:nvSpPr>
          <p:cNvPr id="58371" name="Rectangle 3"/>
          <p:cNvSpPr>
            <a:spLocks noGrp="1" noChangeArrowheads="1"/>
          </p:cNvSpPr>
          <p:nvPr>
            <p:ph type="body" idx="1"/>
          </p:nvPr>
        </p:nvSpPr>
        <p:spPr/>
        <p:txBody>
          <a:bodyPr/>
          <a:lstStyle/>
          <a:p>
            <a:r>
              <a:rPr lang="en-US"/>
              <a:t>Theo phương pháp cơ số không quan tâm đến việc so sánh giá trị của các phần tử như các thuật toán sắp xếp </a:t>
            </a:r>
            <a:r>
              <a:rPr lang="en-US" smtClean="0"/>
              <a:t>khác. Radix sort sẽ tách các chữ số của từng phần tử ra, rồi so sánh các chữ số này trong mảng, so sánh lần lượt từ hàng đơn vị, rồi đến hàng chục, hàng trăm, … </a:t>
            </a:r>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ChangeArrowheads="1"/>
          </p:cNvSpPr>
          <p:nvPr/>
        </p:nvSpPr>
        <p:spPr bwMode="auto">
          <a:xfrm>
            <a:off x="0" y="304800"/>
            <a:ext cx="7543800"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3900" b="1">
                <a:solidFill>
                  <a:schemeClr val="tx2"/>
                </a:solidFill>
                <a:latin typeface="Arial" panose="020B0604020202020204" pitchFamily="34" charset="0"/>
                <a:cs typeface="Arial" panose="020B0604020202020204" pitchFamily="34" charset="0"/>
              </a:defRPr>
            </a:lvl1pPr>
            <a:lvl2pPr>
              <a:defRPr sz="3900" b="1">
                <a:solidFill>
                  <a:schemeClr val="tx2"/>
                </a:solidFill>
                <a:latin typeface="Arial" panose="020B0604020202020204" pitchFamily="34" charset="0"/>
                <a:cs typeface="Arial" panose="020B0604020202020204" pitchFamily="34" charset="0"/>
              </a:defRPr>
            </a:lvl2pPr>
            <a:lvl3pPr>
              <a:defRPr sz="3900" b="1">
                <a:solidFill>
                  <a:schemeClr val="tx2"/>
                </a:solidFill>
                <a:latin typeface="Arial" panose="020B0604020202020204" pitchFamily="34" charset="0"/>
                <a:cs typeface="Arial" panose="020B0604020202020204" pitchFamily="34" charset="0"/>
              </a:defRPr>
            </a:lvl3pPr>
            <a:lvl4pPr>
              <a:defRPr sz="3900" b="1">
                <a:solidFill>
                  <a:schemeClr val="tx2"/>
                </a:solidFill>
                <a:latin typeface="Arial" panose="020B0604020202020204" pitchFamily="34" charset="0"/>
                <a:cs typeface="Arial" panose="020B0604020202020204" pitchFamily="34" charset="0"/>
              </a:defRPr>
            </a:lvl4pPr>
            <a:lvl5pPr>
              <a:defRPr sz="3900" b="1">
                <a:solidFill>
                  <a:schemeClr val="tx2"/>
                </a:solidFill>
                <a:latin typeface="Arial" panose="020B0604020202020204" pitchFamily="34" charset="0"/>
                <a:cs typeface="Arial" panose="020B0604020202020204" pitchFamily="34" charset="0"/>
              </a:defRPr>
            </a:lvl5pPr>
            <a:lvl6pPr marL="4572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6pPr>
            <a:lvl7pPr marL="9144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7pPr>
            <a:lvl8pPr marL="13716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8pPr>
            <a:lvl9pPr marL="18288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9pPr>
          </a:lstStyle>
          <a:p>
            <a:r>
              <a:rPr lang="en-US"/>
              <a:t>Độ phức tạp của thuật toán:</a:t>
            </a:r>
          </a:p>
        </p:txBody>
      </p:sp>
      <p:sp>
        <p:nvSpPr>
          <p:cNvPr id="96259" name="Rectangle 3"/>
          <p:cNvSpPr>
            <a:spLocks noChangeArrowheads="1"/>
          </p:cNvSpPr>
          <p:nvPr/>
        </p:nvSpPr>
        <p:spPr bwMode="auto">
          <a:xfrm>
            <a:off x="0" y="1676400"/>
            <a:ext cx="82296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987425" indent="-293688">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281113" indent="-2921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1598613" indent="-315913">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0558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5130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29702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4274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r>
              <a:rPr lang="en-US" sz="2400"/>
              <a:t>Với một dãy n số, mỗi số có tối đa m chữ số, thuật toán thực hiện m lần các thao tác phân lô và ghép lô.</a:t>
            </a:r>
          </a:p>
          <a:p>
            <a:r>
              <a:rPr lang="en-US" sz="2400"/>
              <a:t>Trong thao tác phân lô, mỗi phần tử chỉ được xét đúng một lần, khi ghép cũng vậy.</a:t>
            </a:r>
          </a:p>
          <a:p>
            <a:r>
              <a:rPr lang="en-US" sz="2400"/>
              <a:t>Như vậy, chi phí cho việc thực hiện thuật toán hiển nhiên là O(2mn) = </a:t>
            </a:r>
            <a:r>
              <a:rPr lang="en-US" sz="2400" smtClean="0"/>
              <a:t>O(mn) Thuật toán có nhược điểm là chỉ sắp xếp được số và chỉ số dương, nhưng đổi lại nếu chỉ cần sắp xếp các số dương thì nó sẽ chạy khá nhanh do trong thực tế số m thường không quá 10.</a:t>
            </a:r>
          </a:p>
          <a:p>
            <a:r>
              <a:rPr lang="en-US" sz="2400"/>
              <a:t>Thuật toán này có stable (tức là không làm đảo lộn vị trí các phần tử bằng nhau so với lúc chưa sắp xếp)</a:t>
            </a:r>
          </a:p>
          <a:p>
            <a:endParaRPr lang="en-US" sz="26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Counting sort</a:t>
            </a:r>
            <a:endParaRPr lang="en-US"/>
          </a:p>
        </p:txBody>
      </p:sp>
      <p:sp>
        <p:nvSpPr>
          <p:cNvPr id="5" name="Content Placeholder 4"/>
          <p:cNvSpPr>
            <a:spLocks noGrp="1"/>
          </p:cNvSpPr>
          <p:nvPr>
            <p:ph idx="1"/>
          </p:nvPr>
        </p:nvSpPr>
        <p:spPr/>
        <p:txBody>
          <a:bodyPr/>
          <a:lstStyle/>
          <a:p>
            <a:r>
              <a:rPr lang="en-US" smtClean="0"/>
              <a:t>Video:</a:t>
            </a:r>
            <a:endParaRPr lang="en-US"/>
          </a:p>
        </p:txBody>
      </p:sp>
      <p:pic>
        <p:nvPicPr>
          <p:cNvPr id="6" name="Counting Sort  GeeksforGeek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bwMode="auto">
          <a:xfrm>
            <a:off x="685800" y="2209800"/>
            <a:ext cx="7426325" cy="4177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37308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Cách giải quyết:</a:t>
            </a:r>
            <a:endParaRPr lang="en-US"/>
          </a:p>
        </p:txBody>
      </p:sp>
      <p:sp>
        <p:nvSpPr>
          <p:cNvPr id="3" name="Content Placeholder 2"/>
          <p:cNvSpPr>
            <a:spLocks noGrp="1"/>
          </p:cNvSpPr>
          <p:nvPr>
            <p:ph idx="1"/>
          </p:nvPr>
        </p:nvSpPr>
        <p:spPr/>
        <p:txBody>
          <a:bodyPr/>
          <a:lstStyle/>
          <a:p>
            <a:r>
              <a:rPr lang="en-US" smtClean="0"/>
              <a:t>Tạo một mảng mới có độ dài k với k là khoảng cách giữa phần tử max và min của mảng ban đầu.</a:t>
            </a:r>
          </a:p>
          <a:p>
            <a:r>
              <a:rPr lang="en-US" smtClean="0"/>
              <a:t>Đếm số lần xuất hiện của từng phần tử trong mảng gốc rồi tăng giá trị vào mảng mới (giống bảng phân phối).</a:t>
            </a:r>
          </a:p>
          <a:p>
            <a:r>
              <a:rPr lang="en-US" smtClean="0"/>
              <a:t>Từ bảng phân phối kia xuất lại vào mảng ban đầu các phần tử.</a:t>
            </a:r>
            <a:endParaRPr lang="en-US"/>
          </a:p>
        </p:txBody>
      </p:sp>
    </p:spTree>
    <p:extLst>
      <p:ext uri="{BB962C8B-B14F-4D97-AF65-F5344CB8AC3E}">
        <p14:creationId xmlns:p14="http://schemas.microsoft.com/office/powerpoint/2010/main" val="1218398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Độ phức tạp của thuật toán:</a:t>
            </a:r>
            <a:endParaRPr lang="en-US"/>
          </a:p>
        </p:txBody>
      </p:sp>
      <p:sp>
        <p:nvSpPr>
          <p:cNvPr id="3" name="Content Placeholder 2"/>
          <p:cNvSpPr>
            <a:spLocks noGrp="1"/>
          </p:cNvSpPr>
          <p:nvPr>
            <p:ph idx="1"/>
          </p:nvPr>
        </p:nvSpPr>
        <p:spPr/>
        <p:txBody>
          <a:bodyPr/>
          <a:lstStyle/>
          <a:p>
            <a:r>
              <a:rPr lang="en-US" sz="2000" smtClean="0"/>
              <a:t>Giả sử ta có một dãy số gồm n phần tử, max và min của dẫy số này cách nhau một khoảng k.</a:t>
            </a:r>
          </a:p>
          <a:p>
            <a:r>
              <a:rPr lang="en-US" sz="2000" smtClean="0"/>
              <a:t>Thuật toán cần duyệt mảng n phần tử ban đầu để điền giá trị vào bảng phần phối =&gt; Độ phức tạp thời gian là O(n)</a:t>
            </a:r>
          </a:p>
          <a:p>
            <a:r>
              <a:rPr lang="en-US" sz="2000" smtClean="0"/>
              <a:t>Sau đó thuật toán sẽ duyệt tiếp k phần tử trong bảng phân phối để xuất lại giá trị về mảng ban đầu =&gt; Độ phức tạp thời gian là O(k)</a:t>
            </a:r>
          </a:p>
          <a:p>
            <a:r>
              <a:rPr lang="en-US" sz="2000" smtClean="0"/>
              <a:t>=&gt; Độ phức tạp thời gian tổng kết lại là O(n + k)</a:t>
            </a:r>
          </a:p>
          <a:p>
            <a:r>
              <a:rPr lang="en-US" sz="2000" smtClean="0"/>
              <a:t>Ưu điểm: nếu k &lt; n thì thuật toán sẽ chạy rất nhanh.</a:t>
            </a:r>
          </a:p>
          <a:p>
            <a:r>
              <a:rPr lang="en-US" sz="2000" smtClean="0"/>
              <a:t>Nhược điểm: nếu k &gt; n, hay thậm chí tệ hơn là k &gt;&gt; n, thuật toán không những không cải tiến hơn mấy so với các thuật toán O(nlogn), mà thậm chí gây lãng phí tài nguyên do ta phải tốn công tạo 1 mảng có độ phức tạp không gian là O(k).</a:t>
            </a:r>
          </a:p>
          <a:p>
            <a:r>
              <a:rPr lang="en-US" sz="2000"/>
              <a:t>Thuật toán này có stable (tức là không làm đảo lộn vị trí các phần tử bằng nhau so với lúc chưa sắp xếp)</a:t>
            </a:r>
          </a:p>
          <a:p>
            <a:endParaRPr lang="en-US" sz="2200"/>
          </a:p>
        </p:txBody>
      </p:sp>
    </p:spTree>
    <p:extLst>
      <p:ext uri="{BB962C8B-B14F-4D97-AF65-F5344CB8AC3E}">
        <p14:creationId xmlns:p14="http://schemas.microsoft.com/office/powerpoint/2010/main" val="3994331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4"/>
          <p:cNvSpPr>
            <a:spLocks noChangeArrowheads="1"/>
          </p:cNvSpPr>
          <p:nvPr/>
        </p:nvSpPr>
        <p:spPr bwMode="auto">
          <a:xfrm>
            <a:off x="0" y="304800"/>
            <a:ext cx="7543800"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3900" b="1">
                <a:solidFill>
                  <a:schemeClr val="tx2"/>
                </a:solidFill>
                <a:latin typeface="Arial" panose="020B0604020202020204" pitchFamily="34" charset="0"/>
                <a:cs typeface="Arial" panose="020B0604020202020204" pitchFamily="34" charset="0"/>
              </a:defRPr>
            </a:lvl1pPr>
            <a:lvl2pPr>
              <a:defRPr sz="3900" b="1">
                <a:solidFill>
                  <a:schemeClr val="tx2"/>
                </a:solidFill>
                <a:latin typeface="Arial" panose="020B0604020202020204" pitchFamily="34" charset="0"/>
                <a:cs typeface="Arial" panose="020B0604020202020204" pitchFamily="34" charset="0"/>
              </a:defRPr>
            </a:lvl2pPr>
            <a:lvl3pPr>
              <a:defRPr sz="3900" b="1">
                <a:solidFill>
                  <a:schemeClr val="tx2"/>
                </a:solidFill>
                <a:latin typeface="Arial" panose="020B0604020202020204" pitchFamily="34" charset="0"/>
                <a:cs typeface="Arial" panose="020B0604020202020204" pitchFamily="34" charset="0"/>
              </a:defRPr>
            </a:lvl3pPr>
            <a:lvl4pPr>
              <a:defRPr sz="3900" b="1">
                <a:solidFill>
                  <a:schemeClr val="tx2"/>
                </a:solidFill>
                <a:latin typeface="Arial" panose="020B0604020202020204" pitchFamily="34" charset="0"/>
                <a:cs typeface="Arial" panose="020B0604020202020204" pitchFamily="34" charset="0"/>
              </a:defRPr>
            </a:lvl4pPr>
            <a:lvl5pPr>
              <a:defRPr sz="3900" b="1">
                <a:solidFill>
                  <a:schemeClr val="tx2"/>
                </a:solidFill>
                <a:latin typeface="Arial" panose="020B0604020202020204" pitchFamily="34" charset="0"/>
                <a:cs typeface="Arial" panose="020B0604020202020204" pitchFamily="34" charset="0"/>
              </a:defRPr>
            </a:lvl5pPr>
            <a:lvl6pPr marL="4572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6pPr>
            <a:lvl7pPr marL="9144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7pPr>
            <a:lvl8pPr marL="13716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8pPr>
            <a:lvl9pPr marL="18288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9pPr>
          </a:lstStyle>
          <a:p>
            <a:r>
              <a:rPr lang="en-US"/>
              <a:t>Độ phức tạp của thuật toán:</a:t>
            </a:r>
          </a:p>
        </p:txBody>
      </p:sp>
      <p:sp>
        <p:nvSpPr>
          <p:cNvPr id="64517" name="Rectangle 5"/>
          <p:cNvSpPr>
            <a:spLocks noChangeArrowheads="1"/>
          </p:cNvSpPr>
          <p:nvPr/>
        </p:nvSpPr>
        <p:spPr bwMode="auto">
          <a:xfrm>
            <a:off x="0" y="1752600"/>
            <a:ext cx="82296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987425" indent="-293688">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281113" indent="-2921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1598613" indent="-315913">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0558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5130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29702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4274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r>
              <a:rPr lang="en-US"/>
              <a:t>Vì đây là thuật toán dễ cài đặt, sử dụng nên nó cũng khá là chậm. </a:t>
            </a:r>
            <a:r>
              <a:rPr lang="en-US" smtClean="0"/>
              <a:t>Với mọi trường hợp, </a:t>
            </a:r>
            <a:r>
              <a:rPr lang="en-US"/>
              <a:t>độ phức tạp của thuật toán này là O(n</a:t>
            </a:r>
            <a:r>
              <a:rPr lang="en-US" baseline="30000"/>
              <a:t>2</a:t>
            </a:r>
            <a:r>
              <a:rPr lang="en-US"/>
              <a:t>). </a:t>
            </a:r>
            <a:endParaRPr lang="en-US" smtClean="0"/>
          </a:p>
          <a:p>
            <a:r>
              <a:rPr lang="en-US" smtClean="0"/>
              <a:t>Vì là thuật toán in-place nên độ phức tạp không gian là O(1)</a:t>
            </a:r>
          </a:p>
          <a:p>
            <a:r>
              <a:rPr lang="en-US"/>
              <a:t>Thuật toán này có stable (tức là không làm đảo lộn vị trí các phần tử bằng nhau so với lúc chưa sắp xếp)</a:t>
            </a:r>
          </a:p>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1143000"/>
            <a:ext cx="7543800" cy="1295400"/>
          </a:xfrm>
        </p:spPr>
        <p:txBody>
          <a:bodyPr/>
          <a:lstStyle/>
          <a:p>
            <a:pPr algn="ctr"/>
            <a:r>
              <a:rPr lang="en-US" sz="6000">
                <a:solidFill>
                  <a:srgbClr val="FF0000"/>
                </a:solidFill>
              </a:rPr>
              <a:t>Hết</a:t>
            </a:r>
            <a:endParaRPr lang="en-US" sz="6000"/>
          </a:p>
        </p:txBody>
      </p:sp>
      <p:sp>
        <p:nvSpPr>
          <p:cNvPr id="3" name="Content Placeholder 2"/>
          <p:cNvSpPr>
            <a:spLocks noGrp="1"/>
          </p:cNvSpPr>
          <p:nvPr>
            <p:ph idx="1"/>
          </p:nvPr>
        </p:nvSpPr>
        <p:spPr>
          <a:xfrm>
            <a:off x="457200" y="2483260"/>
            <a:ext cx="8229600" cy="4411662"/>
          </a:xfrm>
        </p:spPr>
        <p:txBody>
          <a:bodyPr/>
          <a:lstStyle/>
          <a:p>
            <a:endParaRPr lang="en-US" smtClean="0"/>
          </a:p>
          <a:p>
            <a:endParaRPr lang="en-US"/>
          </a:p>
          <a:p>
            <a:r>
              <a:rPr lang="en-US" smtClean="0"/>
              <a:t>Mời cô và các bạn demo thử chương trình của bọn mình.</a:t>
            </a:r>
          </a:p>
        </p:txBody>
      </p:sp>
    </p:spTree>
    <p:extLst>
      <p:ext uri="{BB962C8B-B14F-4D97-AF65-F5344CB8AC3E}">
        <p14:creationId xmlns:p14="http://schemas.microsoft.com/office/powerpoint/2010/main" val="3679670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228600"/>
            <a:ext cx="7543800" cy="503238"/>
          </a:xfrm>
        </p:spPr>
        <p:txBody>
          <a:bodyPr/>
          <a:lstStyle/>
          <a:p>
            <a:r>
              <a:rPr lang="en-US"/>
              <a:t>Selection sort ( Sắp xếp chọn)</a:t>
            </a:r>
          </a:p>
        </p:txBody>
      </p:sp>
      <p:pic>
        <p:nvPicPr>
          <p:cNvPr id="23556" name="Picture 4"/>
          <p:cNvPicPr>
            <a:picLocks noChangeAspect="1" noChangeArrowheads="1"/>
          </p:cNvPicPr>
          <p:nvPr/>
        </p:nvPicPr>
        <p:blipFill>
          <a:blip r:embed="rId3">
            <a:extLst>
              <a:ext uri="{28A0092B-C50C-407E-A947-70E740481C1C}">
                <a14:useLocalDpi xmlns:a14="http://schemas.microsoft.com/office/drawing/2010/main" val="0"/>
              </a:ext>
            </a:extLst>
          </a:blip>
          <a:srcRect l="5956" t="3595" r="14641" b="1123"/>
          <a:stretch>
            <a:fillRect/>
          </a:stretch>
        </p:blipFill>
        <p:spPr bwMode="auto">
          <a:xfrm>
            <a:off x="762000" y="685800"/>
            <a:ext cx="30480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7" name="Picture 5"/>
          <p:cNvPicPr>
            <a:picLocks noChangeAspect="1" noChangeArrowheads="1"/>
          </p:cNvPicPr>
          <p:nvPr/>
        </p:nvPicPr>
        <p:blipFill>
          <a:blip r:embed="rId4">
            <a:extLst>
              <a:ext uri="{28A0092B-C50C-407E-A947-70E740481C1C}">
                <a14:useLocalDpi xmlns:a14="http://schemas.microsoft.com/office/drawing/2010/main" val="0"/>
              </a:ext>
            </a:extLst>
          </a:blip>
          <a:srcRect l="12329" t="9195" r="14612" b="11111"/>
          <a:stretch>
            <a:fillRect/>
          </a:stretch>
        </p:blipFill>
        <p:spPr bwMode="auto">
          <a:xfrm>
            <a:off x="3505200" y="4648200"/>
            <a:ext cx="30480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6694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Cách giải quyết :</a:t>
            </a:r>
          </a:p>
        </p:txBody>
      </p:sp>
      <p:sp>
        <p:nvSpPr>
          <p:cNvPr id="24579" name="Rectangle 3"/>
          <p:cNvSpPr>
            <a:spLocks noGrp="1" noChangeArrowheads="1"/>
          </p:cNvSpPr>
          <p:nvPr>
            <p:ph type="body" idx="1"/>
          </p:nvPr>
        </p:nvSpPr>
        <p:spPr>
          <a:xfrm>
            <a:off x="457200" y="1371600"/>
            <a:ext cx="8229600" cy="5486400"/>
          </a:xfrm>
        </p:spPr>
        <p:txBody>
          <a:bodyPr/>
          <a:lstStyle/>
          <a:p>
            <a:r>
              <a:rPr lang="en-US"/>
              <a:t> Chọn phần tử nhỏ nhất trong n phần tử ban đầu, đưa phần tử này về vị trí đúng là đầu tiên của dãy hiện hành. Sau đó không quan tâm đến nó nữa, xem dãy hiện hành chỉ còn n-1 phần tử của dãy ban đầu, bắt đầu từ vị trí thứ 2. Lặp lại quá trình trên cho dãy hiện hành đến khi dãy hiện hành chỉ còn 1 phần tử. Dãy ban đầu có n phần tử, vậy tóm tắt ý tưởng thuật toán là thực hiện n-1 lượt việc đưa phần tử nhỏ nhất trong dãy hiện hành về vị trí đúng ở đầu dãy. </a:t>
            </a:r>
          </a:p>
        </p:txBody>
      </p:sp>
    </p:spTree>
    <p:extLst>
      <p:ext uri="{BB962C8B-B14F-4D97-AF65-F5344CB8AC3E}">
        <p14:creationId xmlns:p14="http://schemas.microsoft.com/office/powerpoint/2010/main" val="200046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0" y="304800"/>
            <a:ext cx="7543800"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3900" b="1">
                <a:solidFill>
                  <a:schemeClr val="tx2"/>
                </a:solidFill>
                <a:latin typeface="Arial" panose="020B0604020202020204" pitchFamily="34" charset="0"/>
                <a:cs typeface="Arial" panose="020B0604020202020204" pitchFamily="34" charset="0"/>
              </a:defRPr>
            </a:lvl1pPr>
            <a:lvl2pPr>
              <a:defRPr sz="3900" b="1">
                <a:solidFill>
                  <a:schemeClr val="tx2"/>
                </a:solidFill>
                <a:latin typeface="Arial" panose="020B0604020202020204" pitchFamily="34" charset="0"/>
                <a:cs typeface="Arial" panose="020B0604020202020204" pitchFamily="34" charset="0"/>
              </a:defRPr>
            </a:lvl2pPr>
            <a:lvl3pPr>
              <a:defRPr sz="3900" b="1">
                <a:solidFill>
                  <a:schemeClr val="tx2"/>
                </a:solidFill>
                <a:latin typeface="Arial" panose="020B0604020202020204" pitchFamily="34" charset="0"/>
                <a:cs typeface="Arial" panose="020B0604020202020204" pitchFamily="34" charset="0"/>
              </a:defRPr>
            </a:lvl3pPr>
            <a:lvl4pPr>
              <a:defRPr sz="3900" b="1">
                <a:solidFill>
                  <a:schemeClr val="tx2"/>
                </a:solidFill>
                <a:latin typeface="Arial" panose="020B0604020202020204" pitchFamily="34" charset="0"/>
                <a:cs typeface="Arial" panose="020B0604020202020204" pitchFamily="34" charset="0"/>
              </a:defRPr>
            </a:lvl4pPr>
            <a:lvl5pPr>
              <a:defRPr sz="3900" b="1">
                <a:solidFill>
                  <a:schemeClr val="tx2"/>
                </a:solidFill>
                <a:latin typeface="Arial" panose="020B0604020202020204" pitchFamily="34" charset="0"/>
                <a:cs typeface="Arial" panose="020B0604020202020204" pitchFamily="34" charset="0"/>
              </a:defRPr>
            </a:lvl5pPr>
            <a:lvl6pPr marL="4572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6pPr>
            <a:lvl7pPr marL="9144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7pPr>
            <a:lvl8pPr marL="13716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8pPr>
            <a:lvl9pPr marL="1828800" fontAlgn="base">
              <a:spcBef>
                <a:spcPct val="0"/>
              </a:spcBef>
              <a:spcAft>
                <a:spcPct val="0"/>
              </a:spcAft>
              <a:defRPr sz="3900" b="1">
                <a:solidFill>
                  <a:schemeClr val="tx2"/>
                </a:solidFill>
                <a:latin typeface="Arial" panose="020B0604020202020204" pitchFamily="34" charset="0"/>
                <a:cs typeface="Arial" panose="020B0604020202020204" pitchFamily="34" charset="0"/>
              </a:defRPr>
            </a:lvl9pPr>
          </a:lstStyle>
          <a:p>
            <a:r>
              <a:rPr lang="en-US"/>
              <a:t>Độ phức tạp của thuật toán:</a:t>
            </a:r>
          </a:p>
        </p:txBody>
      </p:sp>
      <p:sp>
        <p:nvSpPr>
          <p:cNvPr id="66563" name="Rectangle 3"/>
          <p:cNvSpPr>
            <a:spLocks noChangeArrowheads="1"/>
          </p:cNvSpPr>
          <p:nvPr/>
        </p:nvSpPr>
        <p:spPr bwMode="auto">
          <a:xfrm>
            <a:off x="0" y="1676400"/>
            <a:ext cx="82296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987425" indent="-293688">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281113" indent="-2921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1598613" indent="-315913">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0558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5130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29702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4274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r>
              <a:rPr lang="en-US"/>
              <a:t>Thuật toán này mặc dù có ưu việt là ít đổi chỗ các phần tử nhất, tuy nhiên vì ta phải tìm </a:t>
            </a:r>
            <a:r>
              <a:rPr lang="en-US" b="1"/>
              <a:t>min_index</a:t>
            </a:r>
            <a:r>
              <a:rPr lang="en-US"/>
              <a:t>, nên độ phức tạp của thuật toán cũng tương đương là O(n</a:t>
            </a:r>
            <a:r>
              <a:rPr lang="en-US" baseline="30000"/>
              <a:t>2</a:t>
            </a:r>
            <a:r>
              <a:rPr lang="en-US"/>
              <a:t>). </a:t>
            </a:r>
            <a:endParaRPr lang="en-US" smtClean="0"/>
          </a:p>
          <a:p>
            <a:r>
              <a:rPr lang="en-US"/>
              <a:t>Vì là thuật toán in-place nên độ phức tạp không gian là O(1</a:t>
            </a:r>
            <a:r>
              <a:rPr lang="en-US" smtClean="0"/>
              <a:t>)</a:t>
            </a:r>
          </a:p>
          <a:p>
            <a:r>
              <a:rPr lang="en-US"/>
              <a:t>Thuật toán không stable, các phần tử bằng nhau có vị trí khác so với lúc chưa sort</a:t>
            </a:r>
          </a:p>
          <a:p>
            <a:endParaRPr lang="en-US"/>
          </a:p>
          <a:p>
            <a:endParaRPr lang="en-US"/>
          </a:p>
        </p:txBody>
      </p:sp>
    </p:spTree>
    <p:extLst>
      <p:ext uri="{BB962C8B-B14F-4D97-AF65-F5344CB8AC3E}">
        <p14:creationId xmlns:p14="http://schemas.microsoft.com/office/powerpoint/2010/main" val="2874507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0" y="152400"/>
            <a:ext cx="7543800" cy="655638"/>
          </a:xfrm>
        </p:spPr>
        <p:txBody>
          <a:bodyPr/>
          <a:lstStyle/>
          <a:p>
            <a:r>
              <a:rPr lang="en-US"/>
              <a:t>Insertion Sort (Sắp xếp chèn)</a:t>
            </a:r>
          </a:p>
        </p:txBody>
      </p:sp>
      <p:pic>
        <p:nvPicPr>
          <p:cNvPr id="4506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47925"/>
            <a:ext cx="9144000" cy="226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5350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Network</Template>
  <TotalTime>628</TotalTime>
  <Words>2551</Words>
  <Application>Microsoft Office PowerPoint</Application>
  <PresentationFormat>On-screen Show (4:3)</PresentationFormat>
  <Paragraphs>202</Paragraphs>
  <Slides>50</Slides>
  <Notes>29</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Cambria Math</vt:lpstr>
      <vt:lpstr>Wingdings</vt:lpstr>
      <vt:lpstr>Network</vt:lpstr>
      <vt:lpstr>Giới thiệu các thuật toán sắp xếp</vt:lpstr>
      <vt:lpstr>Các thuật toán đã học trên lớp:</vt:lpstr>
      <vt:lpstr>PowerPoint Presentation</vt:lpstr>
      <vt:lpstr>Cách giải quyết :</vt:lpstr>
      <vt:lpstr>PowerPoint Presentation</vt:lpstr>
      <vt:lpstr>Selection sort ( Sắp xếp chọn)</vt:lpstr>
      <vt:lpstr>Cách giải quyết :</vt:lpstr>
      <vt:lpstr>PowerPoint Presentation</vt:lpstr>
      <vt:lpstr>Insertion Sort (Sắp xếp chèn)</vt:lpstr>
      <vt:lpstr>Cách giải quyết:</vt:lpstr>
      <vt:lpstr>PowerPoint Presentation</vt:lpstr>
      <vt:lpstr>Shell Sort </vt:lpstr>
      <vt:lpstr>Cách giải quyết:</vt:lpstr>
      <vt:lpstr>PowerPoint Presentation</vt:lpstr>
      <vt:lpstr>Merge Sort (Sắp xếp trộn)</vt:lpstr>
      <vt:lpstr>Merge Sort (Sắp xếp trộn)</vt:lpstr>
      <vt:lpstr>Cách giải quyết:</vt:lpstr>
      <vt:lpstr>PowerPoint Presentation</vt:lpstr>
      <vt:lpstr>Quick Sort  ( Sắp xếp nhanh)</vt:lpstr>
      <vt:lpstr>Quick Sort  ( Sắp xếp nhanh)</vt:lpstr>
      <vt:lpstr>Cách giải quyết :</vt:lpstr>
      <vt:lpstr>PowerPoint Presentation</vt:lpstr>
      <vt:lpstr>Heap sort (Sắp xếp vun đống)</vt:lpstr>
      <vt:lpstr>Heap sort (Sắp xếp vun đống)</vt:lpstr>
      <vt:lpstr>Cách giải quyết :</vt:lpstr>
      <vt:lpstr>PowerPoint Presentation</vt:lpstr>
      <vt:lpstr>Các thuật toán mới:</vt:lpstr>
      <vt:lpstr>Cocktail sort</vt:lpstr>
      <vt:lpstr>Cách giải quyết:</vt:lpstr>
      <vt:lpstr>Độ phức tạp:</vt:lpstr>
      <vt:lpstr>Pancake sort</vt:lpstr>
      <vt:lpstr>Cách giải quyết:</vt:lpstr>
      <vt:lpstr>Độ phức tạp:</vt:lpstr>
      <vt:lpstr>Comb sort</vt:lpstr>
      <vt:lpstr>Cách giải quyết:</vt:lpstr>
      <vt:lpstr>Độ phức tạp:</vt:lpstr>
      <vt:lpstr>Tim sort</vt:lpstr>
      <vt:lpstr>Cách giải quyết:</vt:lpstr>
      <vt:lpstr>Độ phức tạp:</vt:lpstr>
      <vt:lpstr>Bitonic sort</vt:lpstr>
      <vt:lpstr>Cách giải quyết:</vt:lpstr>
      <vt:lpstr>Độ phức tạp:</vt:lpstr>
      <vt:lpstr>Radix Sort (Sắp xếp theo cơ số)</vt:lpstr>
      <vt:lpstr>Radix Sort (Sắp xếp theo cơ số)</vt:lpstr>
      <vt:lpstr>Cách giải quyết:</vt:lpstr>
      <vt:lpstr>PowerPoint Presentation</vt:lpstr>
      <vt:lpstr>Counting sort</vt:lpstr>
      <vt:lpstr>Cách giải quyết:</vt:lpstr>
      <vt:lpstr>Độ phức tạp của thuật toán:</vt:lpstr>
      <vt:lpstr>Hết</vt:lpstr>
    </vt:vector>
  </TitlesOfParts>
  <Company>MSHOME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phongnguyenbg99@gmail.com</dc:creator>
  <cp:lastModifiedBy>Windows User</cp:lastModifiedBy>
  <cp:revision>65</cp:revision>
  <dcterms:created xsi:type="dcterms:W3CDTF">2018-11-05T14:57:37Z</dcterms:created>
  <dcterms:modified xsi:type="dcterms:W3CDTF">2018-12-08T05:04:45Z</dcterms:modified>
</cp:coreProperties>
</file>